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76" r:id="rId2"/>
    <p:sldId id="277" r:id="rId3"/>
    <p:sldId id="278" r:id="rId4"/>
    <p:sldId id="281" r:id="rId5"/>
    <p:sldId id="282" r:id="rId6"/>
    <p:sldId id="285" r:id="rId7"/>
    <p:sldId id="286" r:id="rId8"/>
    <p:sldId id="287" r:id="rId9"/>
    <p:sldId id="288" r:id="rId10"/>
    <p:sldId id="289" r:id="rId11"/>
    <p:sldId id="291" r:id="rId12"/>
    <p:sldId id="292" r:id="rId13"/>
    <p:sldId id="293" r:id="rId14"/>
    <p:sldId id="28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21FA31F-5DCE-41C2-9602-AD0F940C10C3}">
          <p14:sldIdLst>
            <p14:sldId id="276"/>
            <p14:sldId id="277"/>
            <p14:sldId id="278"/>
            <p14:sldId id="281"/>
            <p14:sldId id="282"/>
            <p14:sldId id="285"/>
            <p14:sldId id="286"/>
            <p14:sldId id="287"/>
            <p14:sldId id="288"/>
            <p14:sldId id="289"/>
            <p14:sldId id="291"/>
            <p14:sldId id="292"/>
            <p14:sldId id="293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DA9"/>
    <a:srgbClr val="F2B8B9"/>
    <a:srgbClr val="C4F2C5"/>
    <a:srgbClr val="F1FF00"/>
    <a:srgbClr val="0D0D0D"/>
    <a:srgbClr val="D9D9D9"/>
    <a:srgbClr val="985A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91" autoAdjust="0"/>
    <p:restoredTop sz="83529"/>
  </p:normalViewPr>
  <p:slideViewPr>
    <p:cSldViewPr snapToGrid="0">
      <p:cViewPr varScale="1">
        <p:scale>
          <a:sx n="124" d="100"/>
          <a:sy n="124" d="100"/>
        </p:scale>
        <p:origin x="14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E74E3-8F33-BE43-98AF-413ACD9A1C3A}" type="datetimeFigureOut">
              <a:rPr lang="en-US" smtClean="0"/>
              <a:t>9/14/18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50DC3-39FC-8D46-AEFD-B9BFD1EA0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913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200" dirty="0"/>
              <a:t>Model unpublished</a:t>
            </a:r>
          </a:p>
          <a:p>
            <a:endParaRPr lang="en-US" u="sng" dirty="0"/>
          </a:p>
          <a:p>
            <a:r>
              <a:rPr lang="en-US" b="1" dirty="0"/>
              <a:t>URBN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Wide age range of customers: Many Anthro customers who started when we opened still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Different brands have different customers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URBN and Anthro are more “life stage” brands, FP niche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Competitors: fast fashion to department stores</a:t>
            </a:r>
          </a:p>
          <a:p>
            <a:endParaRPr lang="en-US" dirty="0"/>
          </a:p>
          <a:p>
            <a:r>
              <a:rPr lang="en-US" b="1" dirty="0"/>
              <a:t>URBN Data Science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Two roles: consultation and ML practitioners</a:t>
            </a:r>
          </a:p>
          <a:p>
            <a:endParaRPr lang="en-US" dirty="0"/>
          </a:p>
          <a:p>
            <a:r>
              <a:rPr lang="en-US" b="1" dirty="0"/>
              <a:t>Industry Trends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More purchase coming from </a:t>
            </a:r>
            <a:r>
              <a:rPr lang="en-US" dirty="0" err="1"/>
              <a:t>ecomm</a:t>
            </a:r>
            <a:r>
              <a:rPr lang="en-US" dirty="0"/>
              <a:t> but return rate is higher there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Oppurtunity</a:t>
            </a:r>
            <a:r>
              <a:rPr lang="en-US" dirty="0"/>
              <a:t> for omni-channel: pick pack and ship, buy online pick-up in store</a:t>
            </a:r>
          </a:p>
          <a:p>
            <a:endParaRPr lang="en-US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700" b="1" dirty="0"/>
              <a:t>Opportunities</a:t>
            </a:r>
            <a:r>
              <a:rPr lang="en-US" sz="17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1700" dirty="0"/>
              <a:t>Automate manual processes: e.g. reporting</a:t>
            </a:r>
          </a:p>
          <a:p>
            <a:pPr lvl="1">
              <a:lnSpc>
                <a:spcPct val="100000"/>
              </a:lnSpc>
            </a:pPr>
            <a:r>
              <a:rPr lang="en-US" sz="1700" dirty="0"/>
              <a:t>Enable data-driven decisions: e.g. </a:t>
            </a:r>
            <a:r>
              <a:rPr lang="en-US" sz="1700" dirty="0" err="1"/>
              <a:t>Celect</a:t>
            </a:r>
            <a:r>
              <a:rPr lang="en-US" sz="1700" dirty="0"/>
              <a:t> in-store assortment planning, CLV</a:t>
            </a:r>
          </a:p>
          <a:p>
            <a:pPr lvl="1">
              <a:lnSpc>
                <a:spcPct val="100000"/>
              </a:lnSpc>
            </a:pPr>
            <a:r>
              <a:rPr lang="en-US" sz="1700" dirty="0"/>
              <a:t>Improve products and customer experience: e.g. Personalization, visual search, recommendations, etc.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700" b="1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700" b="1" dirty="0"/>
              <a:t>People</a:t>
            </a:r>
            <a:r>
              <a:rPr lang="en-US" sz="17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1700" dirty="0"/>
              <a:t>Data science group: started 1 year ago. Still in exploratory phase to identify longer-term opportunities</a:t>
            </a:r>
          </a:p>
          <a:p>
            <a:pPr lvl="1">
              <a:lnSpc>
                <a:spcPct val="100000"/>
              </a:lnSpc>
            </a:pPr>
            <a:r>
              <a:rPr lang="en-US" sz="1700" dirty="0"/>
              <a:t>Data engineering group: robust engineering organization with data engineering to deploy AI. Don’t need to rely on consultants or 3-rd party integrators</a:t>
            </a:r>
          </a:p>
          <a:p>
            <a:pPr lvl="1">
              <a:lnSpc>
                <a:spcPct val="100000"/>
              </a:lnSpc>
            </a:pPr>
            <a:endParaRPr lang="en-US" sz="1700" dirty="0"/>
          </a:p>
          <a:p>
            <a:pPr lvl="0">
              <a:lnSpc>
                <a:spcPct val="100000"/>
              </a:lnSpc>
            </a:pPr>
            <a:r>
              <a:rPr lang="en-US" sz="1700" b="1" dirty="0"/>
              <a:t>TODO:</a:t>
            </a:r>
          </a:p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Incorporate quick point on why attributes for us</a:t>
            </a:r>
          </a:p>
          <a:p>
            <a:pPr lvl="0">
              <a:lnSpc>
                <a:spcPct val="100000"/>
              </a:lnSpc>
            </a:pPr>
            <a:endParaRPr lang="en-US" sz="1700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50DC3-39FC-8D46-AEFD-B9BFD1EA05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211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Talking Points:</a:t>
            </a:r>
          </a:p>
          <a:p>
            <a:endParaRPr lang="en-US" dirty="0"/>
          </a:p>
          <a:p>
            <a:r>
              <a:rPr lang="en-US" b="1" dirty="0"/>
              <a:t>URBN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Wide age range of customers: Many Anthro customers who started when we opened still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Different brands have different customers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URBN and Anthro are more “life stage” brands, FP niche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Competitors: fast fashion to department stores</a:t>
            </a:r>
          </a:p>
          <a:p>
            <a:endParaRPr lang="en-US" dirty="0"/>
          </a:p>
          <a:p>
            <a:r>
              <a:rPr lang="en-US" b="1" dirty="0"/>
              <a:t>URBN Data Science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Two roles: consultation and ML practitioners</a:t>
            </a:r>
          </a:p>
          <a:p>
            <a:endParaRPr lang="en-US" dirty="0"/>
          </a:p>
          <a:p>
            <a:r>
              <a:rPr lang="en-US" b="1" dirty="0"/>
              <a:t>Industry Trends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More purchase coming from </a:t>
            </a:r>
            <a:r>
              <a:rPr lang="en-US" dirty="0" err="1"/>
              <a:t>ecomm</a:t>
            </a:r>
            <a:r>
              <a:rPr lang="en-US" dirty="0"/>
              <a:t> but return rate is higher there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Oppurtunity</a:t>
            </a:r>
            <a:r>
              <a:rPr lang="en-US" dirty="0"/>
              <a:t> for omni-channel: pick pack and ship, buy online pick-up in store</a:t>
            </a:r>
          </a:p>
          <a:p>
            <a:endParaRPr lang="en-US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700" b="1" dirty="0"/>
              <a:t>Opportunities</a:t>
            </a:r>
            <a:r>
              <a:rPr lang="en-US" sz="17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1700" dirty="0"/>
              <a:t>Automate manual processes: e.g. reporting</a:t>
            </a:r>
          </a:p>
          <a:p>
            <a:pPr lvl="1">
              <a:lnSpc>
                <a:spcPct val="100000"/>
              </a:lnSpc>
            </a:pPr>
            <a:r>
              <a:rPr lang="en-US" sz="1700" dirty="0"/>
              <a:t>Enable data-driven decisions: e.g. </a:t>
            </a:r>
            <a:r>
              <a:rPr lang="en-US" sz="1700" dirty="0" err="1"/>
              <a:t>Celect</a:t>
            </a:r>
            <a:r>
              <a:rPr lang="en-US" sz="1700" dirty="0"/>
              <a:t> in-store assortment planning, CLV</a:t>
            </a:r>
          </a:p>
          <a:p>
            <a:pPr lvl="1">
              <a:lnSpc>
                <a:spcPct val="100000"/>
              </a:lnSpc>
            </a:pPr>
            <a:r>
              <a:rPr lang="en-US" sz="1700" dirty="0"/>
              <a:t>Improve products and customer experience: e.g. Personalization, visual search, recommendations, etc.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700" b="1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700" b="1" dirty="0"/>
              <a:t>People</a:t>
            </a:r>
            <a:r>
              <a:rPr lang="en-US" sz="17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1700" dirty="0"/>
              <a:t>Data science group: started 1 year ago. Still in exploratory phase to identify longer-term opportunities</a:t>
            </a:r>
          </a:p>
          <a:p>
            <a:pPr lvl="1">
              <a:lnSpc>
                <a:spcPct val="100000"/>
              </a:lnSpc>
            </a:pPr>
            <a:r>
              <a:rPr lang="en-US" sz="1700" dirty="0"/>
              <a:t>Data engineering group: robust engineering organization with data engineering to deploy AI. Don’t need to rely on consultants or 3-rd party integrators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50DC3-39FC-8D46-AEFD-B9BFD1EA05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075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2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50DC3-39FC-8D46-AEFD-B9BFD1EA05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328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50DC3-39FC-8D46-AEFD-B9BFD1EA05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78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50DC3-39FC-8D46-AEFD-B9BFD1EA05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39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u="sng" dirty="0"/>
              <a:t>Talking Points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dirty="0"/>
              <a:t>Clarify differences between custom vision services and general vision services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dirty="0"/>
              <a:t>Motivation of services is to “democratize AI”, or to make these technologies more accessible to a larger audience, including developers and analysts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dirty="0"/>
              <a:t>Note relationships: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dirty="0"/>
              <a:t>Pre-alpha tester with Google AutoML for several months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dirty="0"/>
              <a:t>Trial tester with </a:t>
            </a:r>
            <a:r>
              <a:rPr lang="en-US" sz="1200" b="0" dirty="0" err="1"/>
              <a:t>Clarifai</a:t>
            </a:r>
            <a:endParaRPr lang="en-US" sz="1200" b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dirty="0"/>
              <a:t>Trials provided by Salesforce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dirty="0"/>
              <a:t>IBM Watson priced out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dirty="0"/>
              <a:t>Two orders of magnitude more expensive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dirty="0"/>
              <a:t>What costs max $50 to train on all other costs $5000 on IBM Watson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dirty="0"/>
              <a:t>URBN Data Science Objectives: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dirty="0"/>
              <a:t>ML practitioners at the core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dirty="0"/>
              <a:t>However, looking for another tool in our belt to streamline the ML workflow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b="0" dirty="0"/>
              <a:t>Performance important, but so is price, usability, deployment, etc.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sz="1200" b="1" u="sng" dirty="0"/>
              <a:t>References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0" dirty="0"/>
              <a:t>Analysis of ML services from cloud providers. </a:t>
            </a:r>
            <a:r>
              <a:rPr lang="en-US" sz="1200" b="0" dirty="0" err="1"/>
              <a:t>Medium.com</a:t>
            </a:r>
            <a:r>
              <a:rPr lang="en-US" sz="1200" b="0" dirty="0"/>
              <a:t>: https://</a:t>
            </a:r>
            <a:r>
              <a:rPr lang="en-US" sz="1200" b="0" dirty="0" err="1"/>
              <a:t>medium.com</a:t>
            </a:r>
            <a:r>
              <a:rPr lang="en-US" sz="1200" b="0" dirty="0"/>
              <a:t>/</a:t>
            </a:r>
            <a:r>
              <a:rPr lang="en-US" sz="1200" b="0" dirty="0" err="1"/>
              <a:t>kontikilabs</a:t>
            </a:r>
            <a:r>
              <a:rPr lang="en-US" sz="1200" b="0" dirty="0"/>
              <a:t>/comparing-machine-learning-ml-services-from-various-cloud-ml-service-providers-63c8a2626cb6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2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50DC3-39FC-8D46-AEFD-B9BFD1EA05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1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u="sng" dirty="0"/>
              <a:t>Talking Points</a:t>
            </a:r>
            <a:endParaRPr lang="en-US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Dataset Diversity: </a:t>
            </a:r>
            <a:r>
              <a:rPr lang="en-US" sz="1200" dirty="0"/>
              <a:t>Objective was to try public benchmarks as a common basis of comparison to leaderboards, as well as try a local more business relevant dataset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u="none" dirty="0"/>
              <a:t>Small Dataset Sizes: </a:t>
            </a:r>
            <a:r>
              <a:rPr lang="en-US" sz="1200" u="none" dirty="0"/>
              <a:t>C</a:t>
            </a:r>
            <a:r>
              <a:rPr lang="en-US" sz="1200" dirty="0"/>
              <a:t>laim of Custom Vision Services is they can apply transfer learning on small number of labels. So we wish to test that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(In addition, these services cost money, unsure if we’ll mention that)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Dress Dataset: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dirty="0"/>
              <a:t>Dress prints.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dirty="0"/>
              <a:t>Kept to simple classes for interpretability.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dirty="0"/>
              <a:t>Left one obvious class (shoes) with some challenges mixed in.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dirty="0"/>
              <a:t>Derived through some human labeling and some from internal DBs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dirty="0"/>
              <a:t>Minor class imbalance (max 6:1)</a:t>
            </a:r>
            <a:endParaRPr lang="en-US" sz="1200" b="1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References: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US" dirty="0" err="1"/>
              <a:t>MLA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Xiao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Han, Kashif Rasul, and Roland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Vollgraf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"Fashion-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mnist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 novel image dataset for benchmarking machine learning algorithms." 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arXiv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preprint arXiv:1708.07747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(2017).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LeCun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Yann, Corinna Cortes, and C. J. Burges. "MNIST handwritten digit database."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AT&amp;T Labs [Online]. Available: http://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yann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lecun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com/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exdb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mnist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2 (2010).</a:t>
            </a:r>
          </a:p>
          <a:p>
            <a:pPr fontAlgn="t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Krizhevsky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Alex, Vinod Nair, and Geoffrey Hinton. "The CIFAR-10 dataset."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online: http://www. cs.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toronto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edu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kriz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cifar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html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(2014).</a:t>
            </a:r>
          </a:p>
          <a:p>
            <a:r>
              <a:rPr lang="en-US" dirty="0"/>
              <a:t>APA</a:t>
            </a:r>
            <a:br>
              <a:rPr lang="en-US" dirty="0"/>
            </a:br>
            <a:endParaRPr lang="en-US" dirty="0"/>
          </a:p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50DC3-39FC-8D46-AEFD-B9BFD1EA05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559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Talking Points</a:t>
            </a:r>
            <a:endParaRPr lang="en-US" b="0" u="non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u="none" dirty="0"/>
              <a:t>Decided on Classification Accuracy to align with public benchmarks, though also performed </a:t>
            </a:r>
            <a:r>
              <a:rPr lang="en-US" b="0" u="none" dirty="0" err="1"/>
              <a:t>Avg</a:t>
            </a:r>
            <a:r>
              <a:rPr lang="en-US" b="0" u="none" dirty="0"/>
              <a:t> AUC, </a:t>
            </a:r>
            <a:r>
              <a:rPr lang="en-US" b="0" u="none" dirty="0" err="1"/>
              <a:t>Avg</a:t>
            </a:r>
            <a:r>
              <a:rPr lang="en-US" b="0" u="none" dirty="0"/>
              <a:t> Precision, and </a:t>
            </a:r>
            <a:r>
              <a:rPr lang="en-US" b="0" u="none" dirty="0" err="1"/>
              <a:t>Avg</a:t>
            </a:r>
            <a:r>
              <a:rPr lang="en-US" b="0" u="none" dirty="0"/>
              <a:t> F1-score as well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u="none" dirty="0"/>
              <a:t>Basic CNN is a simple 3 layer CNN network with dropout and </a:t>
            </a:r>
            <a:r>
              <a:rPr lang="en-US" b="0" u="none" dirty="0" err="1"/>
              <a:t>ReLu</a:t>
            </a:r>
            <a:endParaRPr lang="en-US" b="0" u="non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u="none" dirty="0"/>
              <a:t>Transfer Learning with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u="none" dirty="0"/>
              <a:t>Dashes can indicate either: (a) unavailable in case of public, (b) unable to run due to cost constraints for full datasets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u="none" dirty="0" err="1"/>
              <a:t>Approx</a:t>
            </a:r>
            <a:r>
              <a:rPr lang="en-US" b="0" u="none" dirty="0"/>
              <a:t> 95% Confidence Interval or Margin of Error: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u="none" dirty="0"/>
              <a:t>+/- 0.6% for full test datasets (~90% accuracy @ 10K samples)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u="none" dirty="0"/>
              <a:t>+/- 2.5% for URBN dataset (~90% accuracy @ ~550 samples)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u="none" dirty="0"/>
              <a:t>+/- 2.8% for reduced datasets (Salesforce) (~80%-90% accuracy @ ~450 samples)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b="0" u="none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u="sng" dirty="0"/>
              <a:t>Footnotes/References: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u="none" dirty="0"/>
              <a:t>4. https://</a:t>
            </a:r>
            <a:r>
              <a:rPr lang="en-US" b="0" u="none" dirty="0" err="1"/>
              <a:t>github.com</a:t>
            </a:r>
            <a:r>
              <a:rPr lang="en-US" b="0" u="none" dirty="0"/>
              <a:t>/</a:t>
            </a:r>
            <a:r>
              <a:rPr lang="en-US" b="0" u="none" dirty="0" err="1"/>
              <a:t>keras</a:t>
            </a:r>
            <a:r>
              <a:rPr lang="en-US" b="0" u="none" dirty="0"/>
              <a:t>-team/</a:t>
            </a:r>
            <a:r>
              <a:rPr lang="en-US" b="0" u="none" dirty="0" err="1"/>
              <a:t>keras</a:t>
            </a:r>
            <a:r>
              <a:rPr lang="en-US" b="0" u="none" dirty="0"/>
              <a:t>/blob/master/examples/cifar10_cnn.py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u="none" dirty="0"/>
              <a:t>5. http://</a:t>
            </a:r>
            <a:r>
              <a:rPr lang="en-US" b="0" u="none" dirty="0" err="1"/>
              <a:t>rodrigob.github.io</a:t>
            </a:r>
            <a:r>
              <a:rPr lang="en-US" b="0" u="none" dirty="0"/>
              <a:t>/</a:t>
            </a:r>
            <a:r>
              <a:rPr lang="en-US" b="0" u="none" dirty="0" err="1"/>
              <a:t>are_we_there_yet</a:t>
            </a:r>
            <a:r>
              <a:rPr lang="en-US" b="0" u="none" dirty="0"/>
              <a:t>/build/</a:t>
            </a:r>
            <a:r>
              <a:rPr lang="en-US" b="0" u="none" dirty="0" err="1"/>
              <a:t>classification_datasets_results.html</a:t>
            </a:r>
            <a:endParaRPr lang="en-US" b="0" u="none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u="none" dirty="0"/>
              <a:t>6. https://</a:t>
            </a:r>
            <a:r>
              <a:rPr lang="en-US" b="0" u="none" dirty="0" err="1"/>
              <a:t>github.com</a:t>
            </a:r>
            <a:r>
              <a:rPr lang="en-US" b="0" u="none" dirty="0"/>
              <a:t>/</a:t>
            </a:r>
            <a:r>
              <a:rPr lang="en-US" b="0" u="none" dirty="0" err="1"/>
              <a:t>zalandoresearch</a:t>
            </a:r>
            <a:r>
              <a:rPr lang="en-US" b="0" u="none" dirty="0"/>
              <a:t>/fashion-</a:t>
            </a:r>
            <a:r>
              <a:rPr lang="en-US" b="0" u="none" dirty="0" err="1"/>
              <a:t>mnist</a:t>
            </a:r>
            <a:r>
              <a:rPr lang="en-US" b="0" u="none" dirty="0"/>
              <a:t>, unconfirmed by </a:t>
            </a:r>
            <a:r>
              <a:rPr lang="en-US" b="0" u="none" dirty="0" err="1"/>
              <a:t>Zalando</a:t>
            </a:r>
            <a:r>
              <a:rPr lang="en-US" b="0" u="none" dirty="0"/>
              <a:t> but Issues can be opened to counter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u="none" dirty="0"/>
              <a:t>7. https://</a:t>
            </a:r>
            <a:r>
              <a:rPr lang="en-US" b="0" u="none" dirty="0" err="1"/>
              <a:t>github.com</a:t>
            </a:r>
            <a:r>
              <a:rPr lang="en-US" b="0" u="none" dirty="0"/>
              <a:t>/</a:t>
            </a:r>
            <a:r>
              <a:rPr lang="en-US" b="0" u="none" dirty="0" err="1"/>
              <a:t>keras</a:t>
            </a:r>
            <a:r>
              <a:rPr lang="en-US" b="0" u="none" dirty="0"/>
              <a:t>-team/</a:t>
            </a:r>
            <a:r>
              <a:rPr lang="en-US" b="0" u="none" dirty="0" err="1"/>
              <a:t>keras</a:t>
            </a:r>
            <a:r>
              <a:rPr lang="en-US" b="0" u="none" dirty="0"/>
              <a:t>/blob/master/examples/</a:t>
            </a:r>
            <a:r>
              <a:rPr lang="en-US" b="0" u="none" dirty="0" err="1"/>
              <a:t>mnist_cnn.py</a:t>
            </a:r>
            <a:endParaRPr lang="en-US" b="0" u="none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u="none" dirty="0"/>
              <a:t>8. Due to cost constraints, stratify sampled 450 out of 10000 test points. This results in up to +/- 4.3% Standard Error vs. +/- 0.8% Standard Error in others that used 10K test set sample size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u="none" dirty="0"/>
              <a:t>9. Due to cost constraints, stratify sampled 1000 out of 10000 test points. This results in up to +/- 1.72% Standard Error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u="none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b="0" u="none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u="sng" dirty="0"/>
              <a:t>Details on Transfer Learning and CNN for URBN Dresses</a:t>
            </a:r>
            <a:endParaRPr lang="en-US" b="0" u="none" dirty="0"/>
          </a:p>
          <a:p>
            <a:pPr marL="228600" indent="-228600" rtl="0">
              <a:buFont typeface="+mj-lt"/>
              <a:buAutoNum type="arabicPeriod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 CNN 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unaugmented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non-cropped dataset </a:t>
            </a:r>
          </a:p>
          <a:p>
            <a:pPr marL="228600" indent="-228600" rtl="0">
              <a:buFont typeface="+mj-lt"/>
              <a:buAutoNum type="arabicPeriod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 CNN on augmented non-cropped dataset </a:t>
            </a:r>
          </a:p>
          <a:p>
            <a:pPr marL="228600" indent="-228600" rtl="0">
              <a:buFont typeface="+mj-lt"/>
              <a:buAutoNum type="arabicPeriod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Resnet50 as feature extractor 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unaugmented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non-cropped dataset </a:t>
            </a:r>
          </a:p>
          <a:p>
            <a:pPr marL="228600" indent="-228600" rtl="0">
              <a:buFont typeface="+mj-lt"/>
              <a:buAutoNum type="arabicPeriod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Resnet50 as feature extractor on augmented non-cropped dataset </a:t>
            </a:r>
          </a:p>
          <a:p>
            <a:pPr marL="228600" indent="-228600" rtl="0">
              <a:buFont typeface="+mj-lt"/>
              <a:buAutoNum type="arabicPeriod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Resnet50 retraining of last layer 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unaugmented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uncropped dataset </a:t>
            </a:r>
          </a:p>
          <a:p>
            <a:pPr marL="228600" indent="-228600" rtl="0">
              <a:buFont typeface="+mj-lt"/>
              <a:buAutoNum type="arabicPeriod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Resnet50 retraining of last layer 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augmemted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 uncropped dataset </a:t>
            </a:r>
          </a:p>
          <a:p>
            <a:pPr marL="228600" indent="-228600" rtl="0">
              <a:buFont typeface="+mj-lt"/>
              <a:buAutoNum type="arabicPeriod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of #3 and #4 above, via argmax(sum of scores)</a:t>
            </a:r>
          </a:p>
          <a:p>
            <a:pPr marL="228600" indent="-228600" rtl="0">
              <a:buFont typeface="+mj-lt"/>
              <a:buAutoNum type="arabicPeriod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Resnet50 as feature extractor on cropped and uncropped into separate 2x dense layers, then merged, then two more dense layers </a:t>
            </a:r>
          </a:p>
          <a:p>
            <a:pPr rtl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Nothing did any better than, or even as well as, #3 @ .921 accuracy. (The ensemble was equivalent)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1" u="none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u="none" dirty="0"/>
              <a:t>Augmentation</a:t>
            </a:r>
            <a:r>
              <a:rPr lang="en-US" b="0" u="none" dirty="0"/>
              <a:t>: 15% rotation, and 10% translation with similar pixels as fill method. Provides up to 1% improvement with it. 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u="none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u="sng" dirty="0"/>
              <a:t>TODO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u="none" dirty="0"/>
              <a:t>Annotate Salesforce and Google with random sampling 1000/10000 in CIFAR and Fashion MNIST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u="none" dirty="0"/>
              <a:t>For google ONLY true if not using </a:t>
            </a:r>
            <a:r>
              <a:rPr lang="en-US" b="0" u="none" dirty="0" err="1"/>
              <a:t>google’s</a:t>
            </a:r>
            <a:r>
              <a:rPr lang="en-US" b="0" u="none" dirty="0"/>
              <a:t> reports of test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50DC3-39FC-8D46-AEFD-B9BFD1EA05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544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Talking Points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u="none" dirty="0"/>
              <a:t>First off, note some of these are still in beta so this is just the current state of affairs from my perspective.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u="none" dirty="0"/>
              <a:t>Main focus areas for my use: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u="none" dirty="0"/>
              <a:t>Costs: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u="none" dirty="0"/>
              <a:t>IBM would have costed at least $1000 since it is $0.10 per training image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u="none" dirty="0"/>
              <a:t>Some otherwise were prohibitive to run full datasets, e.g. Salesforce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1" u="none" dirty="0"/>
              <a:t>Some offer free training/evaluation, but charge for </a:t>
            </a:r>
            <a:r>
              <a:rPr lang="en-US" b="1" u="none" dirty="0" err="1"/>
              <a:t>prediciton</a:t>
            </a:r>
            <a:r>
              <a:rPr lang="en-US" b="1" u="none" dirty="0"/>
              <a:t> (Salesforce, some of Google)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u="none" dirty="0"/>
              <a:t>API:</a:t>
            </a:r>
            <a:endParaRPr lang="en-US" b="0" u="none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u="none" dirty="0" err="1"/>
              <a:t>Clarifai</a:t>
            </a:r>
            <a:r>
              <a:rPr lang="en-US" b="0" u="none" dirty="0"/>
              <a:t> offers a real clean Python API that wraps files in a convenient handler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u="none" dirty="0"/>
              <a:t>Makes life easier than worrying about REST requests management and parsing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u="none" dirty="0"/>
              <a:t>Time to Results: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u="none" dirty="0"/>
              <a:t>Time from having data in a directory to model performance. Includes: CSV building, uploading, image labeling, training, evaluation, and predictions.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u="none" dirty="0"/>
              <a:t>Key aspect to take away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u="none" dirty="0"/>
              <a:t>there are many dimensions these products can be measure on, and </a:t>
            </a:r>
            <a:r>
              <a:rPr lang="en-US" b="0" u="none" dirty="0" err="1"/>
              <a:t>price+performance</a:t>
            </a:r>
            <a:r>
              <a:rPr lang="en-US" b="0" u="none" dirty="0"/>
              <a:t> are just two small pieces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b="0" u="non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/>
              <a:t>Footnotes</a:t>
            </a:r>
          </a:p>
          <a:p>
            <a:pPr marL="228600" indent="-228600">
              <a:buFont typeface="+mj-lt"/>
              <a:buAutoNum type="arabicPeriod"/>
            </a:pPr>
            <a:r>
              <a:rPr lang="en-US" b="0" u="none" dirty="0"/>
              <a:t>All services have a free tier that allow limited training, prediction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b="0" u="none" dirty="0"/>
              <a:t>Salesforce requires enterprise relationship unless you use Heroku where 10K is a price split point. After that it is $850 for 250K predictions.</a:t>
            </a:r>
          </a:p>
          <a:p>
            <a:pPr marL="228600" indent="-228600">
              <a:buFont typeface="+mj-lt"/>
              <a:buAutoNum type="arabicPeriod"/>
            </a:pPr>
            <a:r>
              <a:rPr lang="en-US" b="0" u="none" dirty="0"/>
              <a:t>Reflects preview discount. Unknown what long term prices will be.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u="non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50DC3-39FC-8D46-AEFD-B9BFD1EA05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672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u="none" dirty="0"/>
              <a:t>Human Labeling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u="none" dirty="0"/>
              <a:t>Google AutoML offers an equivalent of a premium labeling service for between $35-$100 per 1000 images completed within 24 hours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u="none" dirty="0"/>
              <a:t>Very convenient as it’s inherently tied into the model building process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u="none" dirty="0"/>
              <a:t>Rapid Audit &amp; Visualization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u="none" dirty="0"/>
              <a:t>Able to quickly navigate false positives, false negatives by class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u="none" dirty="0"/>
              <a:t>Can re-assign manually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u="none" dirty="0"/>
              <a:t>Some can re-train after re-assigning (</a:t>
            </a:r>
            <a:r>
              <a:rPr lang="en-US" b="0" u="none" dirty="0" err="1"/>
              <a:t>clarifai</a:t>
            </a:r>
            <a:r>
              <a:rPr lang="en-US" b="0" u="none" dirty="0"/>
              <a:t>, azure)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u="none" dirty="0"/>
              <a:t>Benchmarking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Quick sanity check on performance before doing heavy internal research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u="none" dirty="0"/>
              <a:t>Everything runs within a half hour, often less than 5 minutes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50DC3-39FC-8D46-AEFD-B9BFD1EA05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846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Talking Points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For those of you working this effort, here are some gaps we identified for new users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Some services (</a:t>
            </a:r>
            <a:r>
              <a:rPr lang="en-US" dirty="0" err="1"/>
              <a:t>Clarifai</a:t>
            </a:r>
            <a:r>
              <a:rPr lang="en-US" dirty="0"/>
              <a:t>) help with determining how to improve the model. But it’s a document, not interactive based on the datasets.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1" dirty="0"/>
              <a:t>Data Quality Assistance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/>
              <a:t>Images may need cropping or localization before using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/>
              <a:t>e.g. classifying a hat caused solid, show image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1" dirty="0"/>
              <a:t>Inform Utility of Additional Training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/>
              <a:t>How does a developer know if it is worth spending more money for more training hours?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50DC3-39FC-8D46-AEFD-B9BFD1EA05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3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u="sng" dirty="0"/>
              <a:t>Talking Points</a:t>
            </a:r>
            <a:endParaRPr lang="en-US" sz="1200" b="0" u="non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dirty="0"/>
              <a:t>Identify What Type of Additional Data Improves Performance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e.g. will more samples actually improve performance?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Feedback driven interface (reference </a:t>
            </a:r>
            <a:r>
              <a:rPr lang="en-US" sz="1200" b="1" dirty="0" err="1"/>
              <a:t>Clarifai</a:t>
            </a:r>
            <a:r>
              <a:rPr lang="en-US" sz="1200" b="1" dirty="0"/>
              <a:t> is close)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Showing performance is nice, but huge value if it can show how the performance can be improved,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e.g. more images, diversify images, pre-process, etc.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endParaRPr lang="en-US" sz="1200" b="1" u="sng" dirty="0"/>
          </a:p>
          <a:p>
            <a:endParaRPr lang="en-US" sz="1200" dirty="0"/>
          </a:p>
          <a:p>
            <a:r>
              <a:rPr lang="en-US" sz="1200" dirty="0"/>
              <a:t>Other Unsorted: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Free train/cross-</a:t>
            </a:r>
            <a:r>
              <a:rPr lang="en-US" sz="1200" dirty="0" err="1"/>
              <a:t>val</a:t>
            </a:r>
            <a:r>
              <a:rPr lang="en-US" sz="1200" dirty="0"/>
              <a:t> preview, but pay for predictions (Salesforce)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50DC3-39FC-8D46-AEFD-B9BFD1EA05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867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50DC3-39FC-8D46-AEFD-B9BFD1EA05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153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" descr="Image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22560306" y="585347"/>
            <a:ext cx="1011903" cy="12396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Image" descr="Image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2534906" y="591279"/>
            <a:ext cx="1019574" cy="12490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Image" descr="Image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2687306" y="743679"/>
            <a:ext cx="1019574" cy="1249074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94BCBF44-223E-4741-A1F7-3DA03B2B680C}" type="datetimeFigureOut">
              <a:rPr lang="en-US" smtClean="0"/>
              <a:t>9/14/18</a:t>
            </a:fld>
            <a:endParaRPr lang="en-US"/>
          </a:p>
        </p:txBody>
      </p:sp>
      <p:sp>
        <p:nvSpPr>
          <p:cNvPr id="1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2"/>
            <a:ext cx="2926080" cy="1397039"/>
          </a:xfrm>
        </p:spPr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75A08692-22AD-4842-9EF4-18CA0EF6C39E}" type="slidenum">
              <a:rPr lang="en-US" smtClean="0"/>
              <a:t>‹#›</a:t>
            </a:fld>
            <a:endParaRPr lang="en-US"/>
          </a:p>
        </p:txBody>
      </p:sp>
      <p:pic>
        <p:nvPicPr>
          <p:cNvPr id="21" name="Image" descr="Image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1429999" y="145930"/>
            <a:ext cx="596220" cy="730426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Rectangle 2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754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94BCBF44-223E-4741-A1F7-3DA03B2B680C}" type="datetimeFigureOut">
              <a:rPr lang="en-US" smtClean="0"/>
              <a:t>9/14/18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75A08692-22AD-4842-9EF4-18CA0EF6C39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Image" descr="Image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0924047" y="178568"/>
            <a:ext cx="1011903" cy="12396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835440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CBF44-223E-4741-A1F7-3DA03B2B680C}" type="datetimeFigureOut">
              <a:rPr lang="en-US" smtClean="0"/>
              <a:t>9/14/18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8692-22AD-4842-9EF4-18CA0EF6C39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Image" descr="Image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0924047" y="178568"/>
            <a:ext cx="1011903" cy="12396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846088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CBF44-223E-4741-A1F7-3DA03B2B680C}" type="datetimeFigureOut">
              <a:rPr lang="en-US" smtClean="0"/>
              <a:t>9/14/18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8692-22AD-4842-9EF4-18CA0EF6C39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Image" descr="Image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0924047" y="178568"/>
            <a:ext cx="1011903" cy="12396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11964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7353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76656" y="1477108"/>
            <a:ext cx="10753725" cy="4300757"/>
          </a:xfrm>
        </p:spPr>
        <p:txBody>
          <a:bodyPr/>
          <a:lstStyle>
            <a:lvl2pPr marL="696913" indent="-236538">
              <a:buFont typeface="Arial" charset="0"/>
              <a:buChar char="•"/>
              <a:tabLst/>
              <a:defRPr/>
            </a:lvl2pPr>
            <a:lvl3pPr marL="696913" indent="-236538">
              <a:buFont typeface="Arial" charset="0"/>
              <a:buChar char="•"/>
              <a:tabLst/>
              <a:defRPr i="0"/>
            </a:lvl3pPr>
            <a:lvl4pPr marL="285750" indent="-285750">
              <a:buFont typeface="Arial" charset="0"/>
              <a:buChar char="•"/>
              <a:defRPr/>
            </a:lvl4pPr>
            <a:lvl5pPr marL="696913" indent="-236538">
              <a:buFont typeface="Arial" charset="0"/>
              <a:buChar char="•"/>
              <a:tabLst/>
              <a:defRPr i="0"/>
            </a:lvl5pPr>
            <a:lvl6pPr marL="1257150" indent="-285750">
              <a:buFont typeface="Arial" charset="0"/>
              <a:buChar char="•"/>
              <a:defRPr/>
            </a:lvl6pPr>
            <a:lvl7pPr marL="1457150" indent="-285750">
              <a:buFont typeface="Arial" charset="0"/>
              <a:buChar char="•"/>
              <a:defRPr/>
            </a:lvl7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-Second level</a:t>
            </a:r>
          </a:p>
          <a:p>
            <a:pPr lvl="5"/>
            <a:r>
              <a:rPr lang="en-US" dirty="0"/>
              <a:t>Third level</a:t>
            </a:r>
          </a:p>
          <a:p>
            <a:pPr lvl="6"/>
            <a:r>
              <a:rPr lang="en-US" dirty="0"/>
              <a:t>Fourth level</a:t>
            </a:r>
          </a:p>
          <a:p>
            <a:pPr lvl="6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63926" y="6217920"/>
            <a:ext cx="2926080" cy="423127"/>
          </a:xfrm>
        </p:spPr>
        <p:txBody>
          <a:bodyPr/>
          <a:lstStyle>
            <a:lvl1pPr>
              <a:defRPr sz="3600"/>
            </a:lvl1pPr>
          </a:lstStyle>
          <a:p>
            <a:fld id="{75A08692-22AD-4842-9EF4-18CA0EF6C39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15" b="96212" l="1408" r="97887">
                        <a14:foregroundMark x1="47183" y1="50758" x2="47183" y2="50758"/>
                        <a14:foregroundMark x1="32394" y1="30303" x2="32394" y2="30303"/>
                        <a14:foregroundMark x1="31690" y1="62121" x2="31690" y2="62121"/>
                        <a14:foregroundMark x1="31690" y1="76515" x2="31690" y2="76515"/>
                        <a14:foregroundMark x1="68310" y1="23485" x2="68310" y2="23485"/>
                        <a14:backgroundMark x1="35915" y1="54545" x2="35915" y2="54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48304" y="59478"/>
            <a:ext cx="1179852" cy="109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74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7353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76656" y="1477108"/>
            <a:ext cx="10753725" cy="4300757"/>
          </a:xfrm>
        </p:spPr>
        <p:txBody>
          <a:bodyPr/>
          <a:lstStyle>
            <a:lvl2pPr marL="696913" indent="-236538">
              <a:buFont typeface="Arial" charset="0"/>
              <a:buChar char="•"/>
              <a:tabLst/>
              <a:defRPr/>
            </a:lvl2pPr>
            <a:lvl3pPr marL="696913" indent="-236538">
              <a:buFont typeface="Arial" charset="0"/>
              <a:buChar char="•"/>
              <a:tabLst/>
              <a:defRPr i="0"/>
            </a:lvl3pPr>
            <a:lvl4pPr marL="285750" indent="-285750">
              <a:buFont typeface="Arial" charset="0"/>
              <a:buChar char="•"/>
              <a:defRPr/>
            </a:lvl4pPr>
            <a:lvl5pPr marL="696913" indent="-236538">
              <a:buFont typeface="Arial" charset="0"/>
              <a:buChar char="•"/>
              <a:tabLst/>
              <a:defRPr i="0"/>
            </a:lvl5pPr>
            <a:lvl6pPr marL="1257150" indent="-285750">
              <a:buFont typeface="Arial" charset="0"/>
              <a:buChar char="•"/>
              <a:defRPr/>
            </a:lvl6pPr>
            <a:lvl7pPr marL="1457150" indent="-285750">
              <a:buFont typeface="Arial" charset="0"/>
              <a:buChar char="•"/>
              <a:defRPr/>
            </a:lvl7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-Second level</a:t>
            </a:r>
          </a:p>
          <a:p>
            <a:pPr lvl="5"/>
            <a:r>
              <a:rPr lang="en-US" dirty="0"/>
              <a:t>Third level</a:t>
            </a:r>
          </a:p>
          <a:p>
            <a:pPr lvl="6"/>
            <a:r>
              <a:rPr lang="en-US" dirty="0"/>
              <a:t>Fourth level</a:t>
            </a:r>
          </a:p>
          <a:p>
            <a:pPr lvl="6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63926" y="6217920"/>
            <a:ext cx="2926080" cy="423127"/>
          </a:xfrm>
        </p:spPr>
        <p:txBody>
          <a:bodyPr/>
          <a:lstStyle>
            <a:lvl1pPr>
              <a:defRPr sz="3600"/>
            </a:lvl1pPr>
          </a:lstStyle>
          <a:p>
            <a:fld id="{75A08692-22AD-4842-9EF4-18CA0EF6C3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054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CBF44-223E-4741-A1F7-3DA03B2B680C}" type="datetimeFigureOut">
              <a:rPr lang="en-US" smtClean="0"/>
              <a:t>9/14/18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8692-22AD-4842-9EF4-18CA0EF6C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05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CBF44-223E-4741-A1F7-3DA03B2B680C}" type="datetimeFigureOut">
              <a:rPr lang="en-US" smtClean="0"/>
              <a:t>9/14/18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8692-22AD-4842-9EF4-18CA0EF6C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849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CBF44-223E-4741-A1F7-3DA03B2B680C}" type="datetimeFigureOut">
              <a:rPr lang="en-US" smtClean="0"/>
              <a:t>9/14/18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8692-22AD-4842-9EF4-18CA0EF6C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14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CBF44-223E-4741-A1F7-3DA03B2B680C}" type="datetimeFigureOut">
              <a:rPr lang="en-US" smtClean="0"/>
              <a:t>9/14/18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8692-22AD-4842-9EF4-18CA0EF6C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984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CBF44-223E-4741-A1F7-3DA03B2B680C}" type="datetimeFigureOut">
              <a:rPr lang="en-US" smtClean="0"/>
              <a:t>9/14/18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8692-22AD-4842-9EF4-18CA0EF6C39E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Image" descr="Image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0924047" y="178568"/>
            <a:ext cx="1011903" cy="12396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17642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CBF44-223E-4741-A1F7-3DA03B2B680C}" type="datetimeFigureOut">
              <a:rPr lang="en-US" smtClean="0"/>
              <a:t>9/14/18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75A08692-22AD-4842-9EF4-18CA0EF6C39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Image" descr="Image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0924047" y="178568"/>
            <a:ext cx="1011903" cy="12396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85290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5977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1350498"/>
            <a:ext cx="10753725" cy="4427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 Edit Master text styles</a:t>
            </a:r>
          </a:p>
          <a:p>
            <a:pPr lvl="1"/>
            <a:r>
              <a:rPr lang="en-US" dirty="0"/>
              <a:t>- Second level</a:t>
            </a:r>
          </a:p>
          <a:p>
            <a:pPr lvl="2"/>
            <a:r>
              <a:rPr lang="en-US" dirty="0"/>
              <a:t>- Third level</a:t>
            </a:r>
          </a:p>
          <a:p>
            <a:pPr lvl="3"/>
            <a:r>
              <a:rPr lang="en-US" dirty="0"/>
              <a:t>- Fourth level</a:t>
            </a:r>
          </a:p>
          <a:p>
            <a:pPr lvl="4"/>
            <a:r>
              <a:rPr lang="en-US" dirty="0"/>
              <a:t>- 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94BCBF44-223E-4741-A1F7-3DA03B2B680C}" type="datetimeFigureOut">
              <a:rPr lang="en-US" smtClean="0"/>
              <a:t>9/14/18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75A08692-22AD-4842-9EF4-18CA0EF6C39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932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12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kontikilabs/comparing-machine-learning-ml-services-from-various-cloud-ml-service-providers-63c8a2626cb6" TargetMode="External"/><Relationship Id="rId4" Type="http://schemas.openxmlformats.org/officeDocument/2006/relationships/hyperlink" Target="https://www.statworx.com/de/blog/a-performance-benchmark-of-google-automl-vision-using-fashion-mnist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tiff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tiff"/><Relationship Id="rId7" Type="http://schemas.openxmlformats.org/officeDocument/2006/relationships/image" Target="../media/image14.tiff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tiff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31.jpeg"/><Relationship Id="rId3" Type="http://schemas.openxmlformats.org/officeDocument/2006/relationships/image" Target="../media/image21.tiff"/><Relationship Id="rId7" Type="http://schemas.openxmlformats.org/officeDocument/2006/relationships/image" Target="../media/image25.jpeg"/><Relationship Id="rId12" Type="http://schemas.openxmlformats.org/officeDocument/2006/relationships/image" Target="../media/image30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jpeg"/><Relationship Id="rId5" Type="http://schemas.openxmlformats.org/officeDocument/2006/relationships/image" Target="../media/image23.png"/><Relationship Id="rId15" Type="http://schemas.openxmlformats.org/officeDocument/2006/relationships/image" Target="../media/image33.jpeg"/><Relationship Id="rId10" Type="http://schemas.openxmlformats.org/officeDocument/2006/relationships/image" Target="../media/image28.jpeg"/><Relationship Id="rId4" Type="http://schemas.openxmlformats.org/officeDocument/2006/relationships/image" Target="../media/image22.png"/><Relationship Id="rId9" Type="http://schemas.openxmlformats.org/officeDocument/2006/relationships/image" Target="../media/image27.jpeg"/><Relationship Id="rId14" Type="http://schemas.openxmlformats.org/officeDocument/2006/relationships/image" Target="../media/image3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tiff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0.tiff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1.tiff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41"/>
          <a:stretch/>
        </p:blipFill>
        <p:spPr>
          <a:xfrm>
            <a:off x="0" y="14990"/>
            <a:ext cx="12192000" cy="68729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F43CF4-8473-B642-983B-B6BC21C7ED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46751"/>
            <a:ext cx="12156000" cy="1225819"/>
          </a:xfr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/>
            <a:r>
              <a:rPr lang="en-US" sz="7200" dirty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URBN Data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4ED729-DC3F-3B43-869A-F00052885C5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7663" y="6045375"/>
            <a:ext cx="6145306" cy="796834"/>
          </a:xfrm>
          <a:solidFill>
            <a:srgbClr val="0D0D0D">
              <a:alpha val="50980"/>
            </a:srgb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</a:bodyPr>
          <a:lstStyle/>
          <a:p>
            <a:pPr marL="0">
              <a:lnSpc>
                <a:spcPct val="80000"/>
              </a:lnSpc>
              <a:spcBef>
                <a:spcPct val="0"/>
              </a:spcBef>
              <a:buNone/>
            </a:pPr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pperplate" panose="02000504000000020004" pitchFamily="2" charset="77"/>
                <a:ea typeface="+mj-ea"/>
                <a:cs typeface="+mj-cs"/>
              </a:rPr>
              <a:t>Tom Szumowski, Data Scientist</a:t>
            </a:r>
            <a:b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pperplate" panose="02000504000000020004" pitchFamily="2" charset="77"/>
                <a:ea typeface="+mj-ea"/>
                <a:cs typeface="+mj-cs"/>
              </a:rPr>
            </a:br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pperplate" panose="02000504000000020004" pitchFamily="2" charset="77"/>
                <a:ea typeface="+mj-ea"/>
                <a:cs typeface="+mj-cs"/>
              </a:rPr>
              <a:t>Alan Rosenwinkel, Ph.D., Sr. Data Scientist</a:t>
            </a:r>
            <a:b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pperplate" panose="02000504000000020004" pitchFamily="2" charset="77"/>
                <a:ea typeface="+mj-ea"/>
                <a:cs typeface="+mj-cs"/>
              </a:rPr>
            </a:br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pperplate" panose="02000504000000020004" pitchFamily="2" charset="77"/>
                <a:ea typeface="+mj-ea"/>
                <a:cs typeface="+mj-cs"/>
              </a:rPr>
              <a:t>Robin Sanders, Data Science Intern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983916" y="2572570"/>
            <a:ext cx="10188168" cy="1049311"/>
            <a:chOff x="245135" y="0"/>
            <a:chExt cx="10188168" cy="1049311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Rectangle 13"/>
            <p:cNvSpPr/>
            <p:nvPr/>
          </p:nvSpPr>
          <p:spPr>
            <a:xfrm>
              <a:off x="245135" y="0"/>
              <a:ext cx="10188168" cy="10493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98270" y="288020"/>
              <a:ext cx="2775659" cy="56520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21970" y="419231"/>
              <a:ext cx="3120442" cy="30278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7895" y="313770"/>
              <a:ext cx="2947771" cy="513704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A14ED729-DC3F-3B43-869A-F00052885C5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7445826" y="6502519"/>
            <a:ext cx="4680859" cy="679380"/>
          </a:xfrm>
        </p:spPr>
        <p:txBody>
          <a:bodyPr lIns="0" rIns="0">
            <a:noAutofit/>
          </a:bodyPr>
          <a:lstStyle/>
          <a:p>
            <a:pPr marL="176213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opperplate" panose="02000504000000020004" pitchFamily="2" charset="77"/>
                <a:ea typeface="Courier" charset="0"/>
                <a:cs typeface="Times New Roman" panose="02020603050405020304" pitchFamily="18" charset="0"/>
              </a:rPr>
              <a:t>September 20</a:t>
            </a:r>
            <a:r>
              <a:rPr lang="en-US" sz="2000" b="1" baseline="30000" dirty="0">
                <a:solidFill>
                  <a:schemeClr val="bg1"/>
                </a:solidFill>
                <a:latin typeface="Copperplate" panose="02000504000000020004" pitchFamily="2" charset="77"/>
                <a:ea typeface="Courier" charset="0"/>
                <a:cs typeface="Times New Roman" panose="02020603050405020304" pitchFamily="18" charset="0"/>
              </a:rPr>
              <a:t>th</a:t>
            </a:r>
            <a:r>
              <a:rPr lang="en-US" sz="2000" b="1" dirty="0">
                <a:solidFill>
                  <a:schemeClr val="bg1"/>
                </a:solidFill>
                <a:latin typeface="Copperplate" panose="02000504000000020004" pitchFamily="2" charset="77"/>
                <a:ea typeface="Courier" charset="0"/>
                <a:cs typeface="Times New Roman" panose="02020603050405020304" pitchFamily="18" charset="0"/>
              </a:rPr>
              <a:t>, 2018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C14741E-BD6E-6147-8CFD-2DB9EB4B02B0}"/>
              </a:ext>
            </a:extLst>
          </p:cNvPr>
          <p:cNvSpPr txBox="1">
            <a:spLocks/>
          </p:cNvSpPr>
          <p:nvPr/>
        </p:nvSpPr>
        <p:spPr>
          <a:xfrm>
            <a:off x="468103" y="3845026"/>
            <a:ext cx="11219793" cy="1225819"/>
          </a:xfrm>
          <a:prstGeom prst="rect">
            <a:avLst/>
          </a:prstGeom>
          <a:solidFill>
            <a:srgbClr val="0D0D0D">
              <a:alpha val="50980"/>
            </a:srgb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Automated fashion product attribution: A case study in using custom vision services vs. manually developed machine learning models</a:t>
            </a:r>
          </a:p>
        </p:txBody>
      </p:sp>
    </p:spTree>
    <p:extLst>
      <p:ext uri="{BB962C8B-B14F-4D97-AF65-F5344CB8AC3E}">
        <p14:creationId xmlns:p14="http://schemas.microsoft.com/office/powerpoint/2010/main" val="922309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1766005-14D8-5C46-B8F1-1C39E061017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 Vision Model Conclusions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6232C28-96AE-1947-B5C5-AD6B69FE9D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874986"/>
              </p:ext>
            </p:extLst>
          </p:nvPr>
        </p:nvGraphicFramePr>
        <p:xfrm>
          <a:off x="711200" y="1359974"/>
          <a:ext cx="10769600" cy="47608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99149">
                  <a:extLst>
                    <a:ext uri="{9D8B030D-6E8A-4147-A177-3AD203B41FA5}">
                      <a16:colId xmlns:a16="http://schemas.microsoft.com/office/drawing/2014/main" val="4133794064"/>
                    </a:ext>
                  </a:extLst>
                </a:gridCol>
                <a:gridCol w="6770451">
                  <a:extLst>
                    <a:ext uri="{9D8B030D-6E8A-4147-A177-3AD203B41FA5}">
                      <a16:colId xmlns:a16="http://schemas.microsoft.com/office/drawing/2014/main" val="3020967588"/>
                    </a:ext>
                  </a:extLst>
                </a:gridCol>
              </a:tblGrid>
              <a:tr h="1488549">
                <a:tc>
                  <a:txBody>
                    <a:bodyPr/>
                    <a:lstStyle/>
                    <a:p>
                      <a:r>
                        <a:rPr lang="en-US" sz="2400" b="1" dirty="0"/>
                        <a:t>Operationally adequate performance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Performs reasonably well on smaller samples for benchmark datasets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235848"/>
                  </a:ext>
                </a:extLst>
              </a:tr>
              <a:tr h="1325724">
                <a:tc>
                  <a:txBody>
                    <a:bodyPr/>
                    <a:lstStyle/>
                    <a:p>
                      <a:r>
                        <a:rPr lang="en-US" sz="2400" b="1" dirty="0"/>
                        <a:t>Utility for Data Scientists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Human labeling, rapid benchmark, and convenient visualizations at affordable prices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030261"/>
                  </a:ext>
                </a:extLst>
              </a:tr>
              <a:tr h="1946564">
                <a:tc>
                  <a:txBody>
                    <a:bodyPr/>
                    <a:lstStyle/>
                    <a:p>
                      <a:r>
                        <a:rPr lang="en-US" sz="2400" b="1" dirty="0"/>
                        <a:t>Work needed to reach full democratization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Data preparation &amp; cleansing still manual.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Can’t just outright trust the results from performance metrics. Needs inspection.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87547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936EAD5-4471-2342-A0B1-37AECD6A7355}"/>
              </a:ext>
            </a:extLst>
          </p:cNvPr>
          <p:cNvSpPr txBox="1"/>
          <p:nvPr/>
        </p:nvSpPr>
        <p:spPr>
          <a:xfrm>
            <a:off x="2579409" y="6332238"/>
            <a:ext cx="10230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URBN engineering blog post and source code to follow!</a:t>
            </a:r>
          </a:p>
        </p:txBody>
      </p:sp>
    </p:spTree>
    <p:extLst>
      <p:ext uri="{BB962C8B-B14F-4D97-AF65-F5344CB8AC3E}">
        <p14:creationId xmlns:p14="http://schemas.microsoft.com/office/powerpoint/2010/main" val="26674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alphaModFix amt="1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9F8A90D-ABE3-F849-A0B9-B60E93ECD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12" y="2434350"/>
            <a:ext cx="10772775" cy="735315"/>
          </a:xfrm>
        </p:spPr>
        <p:txBody>
          <a:bodyPr/>
          <a:lstStyle/>
          <a:p>
            <a:pPr algn="ctr"/>
            <a:r>
              <a:rPr lang="en-US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2909849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03075"/>
            <a:ext cx="12192000" cy="6858001"/>
          </a:xfrm>
          <a:prstGeom prst="rect">
            <a:avLst/>
          </a:prstGeom>
        </p:spPr>
      </p:pic>
      <p:sp>
        <p:nvSpPr>
          <p:cNvPr id="33" name="Title 32">
            <a:extLst>
              <a:ext uri="{FF2B5EF4-FFF2-40B4-BE49-F238E27FC236}">
                <a16:creationId xmlns:a16="http://schemas.microsoft.com/office/drawing/2014/main" id="{63183AF2-BD05-154E-A938-91BBE750F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735315"/>
          </a:xfrm>
        </p:spPr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13A333-CE5D-1247-99C1-49D8D2CEBA97}"/>
              </a:ext>
            </a:extLst>
          </p:cNvPr>
          <p:cNvSpPr txBox="1"/>
          <p:nvPr/>
        </p:nvSpPr>
        <p:spPr>
          <a:xfrm>
            <a:off x="383458" y="1371600"/>
            <a:ext cx="110465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hlinkClick r:id="rId4"/>
              </a:rPr>
              <a:t>A Performance Benchmark of Google AutoML Vision using Fashion-MNIST</a:t>
            </a:r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Detailed overview of Google AutoML, evaluating Fashion MNIST using 24 compute hours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Includes source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hlinkClick r:id="rId5"/>
              </a:rPr>
              <a:t>Comparing Machine Learning (ML) Services from Various Cloud ML Service Providers</a:t>
            </a:r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Covers non-custom (pre-trained) services for NLP, Vision, and Text-to-Speech</a:t>
            </a:r>
          </a:p>
        </p:txBody>
      </p:sp>
    </p:spTree>
    <p:extLst>
      <p:ext uri="{BB962C8B-B14F-4D97-AF65-F5344CB8AC3E}">
        <p14:creationId xmlns:p14="http://schemas.microsoft.com/office/powerpoint/2010/main" val="3637547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1766005-14D8-5C46-B8F1-1C39E061017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93801"/>
            <a:ext cx="1219200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3" y="117485"/>
            <a:ext cx="10772775" cy="735315"/>
          </a:xfrm>
        </p:spPr>
        <p:txBody>
          <a:bodyPr>
            <a:normAutofit fontScale="90000"/>
          </a:bodyPr>
          <a:lstStyle/>
          <a:p>
            <a:r>
              <a:rPr lang="en-US" dirty="0"/>
              <a:t>Performance Comparison</a:t>
            </a:r>
            <a:br>
              <a:rPr lang="en-US" dirty="0"/>
            </a:br>
            <a:r>
              <a:rPr lang="en-US" sz="3100" i="1" dirty="0"/>
              <a:t>Average AUC </a:t>
            </a:r>
            <a:r>
              <a:rPr lang="en-US" sz="3100" i="1" baseline="30000" dirty="0"/>
              <a:t>1</a:t>
            </a:r>
            <a:endParaRPr lang="en-US" i="1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DBF8C3B-FC92-0244-9E19-A1E1424B6C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448016"/>
              </p:ext>
            </p:extLst>
          </p:nvPr>
        </p:nvGraphicFramePr>
        <p:xfrm>
          <a:off x="159021" y="948779"/>
          <a:ext cx="11953470" cy="4962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1150">
                  <a:extLst>
                    <a:ext uri="{9D8B030D-6E8A-4147-A177-3AD203B41FA5}">
                      <a16:colId xmlns:a16="http://schemas.microsoft.com/office/drawing/2014/main" val="4044481822"/>
                    </a:ext>
                  </a:extLst>
                </a:gridCol>
                <a:gridCol w="1279040">
                  <a:extLst>
                    <a:ext uri="{9D8B030D-6E8A-4147-A177-3AD203B41FA5}">
                      <a16:colId xmlns:a16="http://schemas.microsoft.com/office/drawing/2014/main" val="3694003436"/>
                    </a:ext>
                  </a:extLst>
                </a:gridCol>
                <a:gridCol w="1279040">
                  <a:extLst>
                    <a:ext uri="{9D8B030D-6E8A-4147-A177-3AD203B41FA5}">
                      <a16:colId xmlns:a16="http://schemas.microsoft.com/office/drawing/2014/main" val="3075353139"/>
                    </a:ext>
                  </a:extLst>
                </a:gridCol>
                <a:gridCol w="1279040">
                  <a:extLst>
                    <a:ext uri="{9D8B030D-6E8A-4147-A177-3AD203B41FA5}">
                      <a16:colId xmlns:a16="http://schemas.microsoft.com/office/drawing/2014/main" val="2268811944"/>
                    </a:ext>
                  </a:extLst>
                </a:gridCol>
                <a:gridCol w="1279040">
                  <a:extLst>
                    <a:ext uri="{9D8B030D-6E8A-4147-A177-3AD203B41FA5}">
                      <a16:colId xmlns:a16="http://schemas.microsoft.com/office/drawing/2014/main" val="1483683605"/>
                    </a:ext>
                  </a:extLst>
                </a:gridCol>
                <a:gridCol w="1279040">
                  <a:extLst>
                    <a:ext uri="{9D8B030D-6E8A-4147-A177-3AD203B41FA5}">
                      <a16:colId xmlns:a16="http://schemas.microsoft.com/office/drawing/2014/main" val="33080631"/>
                    </a:ext>
                  </a:extLst>
                </a:gridCol>
                <a:gridCol w="1279040">
                  <a:extLst>
                    <a:ext uri="{9D8B030D-6E8A-4147-A177-3AD203B41FA5}">
                      <a16:colId xmlns:a16="http://schemas.microsoft.com/office/drawing/2014/main" val="2901075446"/>
                    </a:ext>
                  </a:extLst>
                </a:gridCol>
                <a:gridCol w="1279040">
                  <a:extLst>
                    <a:ext uri="{9D8B030D-6E8A-4147-A177-3AD203B41FA5}">
                      <a16:colId xmlns:a16="http://schemas.microsoft.com/office/drawing/2014/main" val="1945920892"/>
                    </a:ext>
                  </a:extLst>
                </a:gridCol>
                <a:gridCol w="1279040">
                  <a:extLst>
                    <a:ext uri="{9D8B030D-6E8A-4147-A177-3AD203B41FA5}">
                      <a16:colId xmlns:a16="http://schemas.microsoft.com/office/drawing/2014/main" val="1169703867"/>
                    </a:ext>
                  </a:extLst>
                </a:gridCol>
              </a:tblGrid>
              <a:tr h="418630">
                <a:tc rowSpan="2">
                  <a:txBody>
                    <a:bodyPr/>
                    <a:lstStyle/>
                    <a:p>
                      <a:r>
                        <a:rPr lang="en-US" i="1" dirty="0"/>
                        <a:t>AUC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MNIST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Fashion MNIST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CIFAR-10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UO Dresses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49429720"/>
                  </a:ext>
                </a:extLst>
              </a:tr>
              <a:tr h="400172">
                <a:tc v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Min</a:t>
                      </a:r>
                      <a:r>
                        <a:rPr lang="en-US" sz="1800" b="1" kern="1200" baseline="300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Full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Min</a:t>
                      </a:r>
                      <a:r>
                        <a:rPr lang="en-US" sz="1800" b="1" kern="1200" baseline="300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Full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Min</a:t>
                      </a:r>
                      <a:r>
                        <a:rPr lang="en-US" sz="1800" b="1" kern="1200" baseline="300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Full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Min</a:t>
                      </a:r>
                      <a:r>
                        <a:rPr lang="en-US" sz="1800" b="1" kern="1200" baseline="300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Full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518454"/>
                  </a:ext>
                </a:extLst>
              </a:tr>
              <a:tr h="764603">
                <a:tc>
                  <a:txBody>
                    <a:bodyPr/>
                    <a:lstStyle/>
                    <a:p>
                      <a:r>
                        <a:rPr lang="en-US" b="1" i="1" dirty="0">
                          <a:solidFill>
                            <a:schemeClr val="bg1"/>
                          </a:solidFill>
                        </a:rPr>
                        <a:t>Google AutoML (1hr)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0.980</a:t>
                      </a:r>
                    </a:p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0.989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68871147"/>
                  </a:ext>
                </a:extLst>
              </a:tr>
              <a:tr h="400172">
                <a:tc>
                  <a:txBody>
                    <a:bodyPr/>
                    <a:lstStyle/>
                    <a:p>
                      <a:r>
                        <a:rPr lang="en-US" b="1" i="1" dirty="0" err="1">
                          <a:solidFill>
                            <a:schemeClr val="bg1"/>
                          </a:solidFill>
                        </a:rPr>
                        <a:t>Clarifai</a:t>
                      </a:r>
                      <a:endParaRPr lang="en-US" b="1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0.965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0.978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2244857"/>
                  </a:ext>
                </a:extLst>
              </a:tr>
              <a:tr h="559539">
                <a:tc>
                  <a:txBody>
                    <a:bodyPr/>
                    <a:lstStyle/>
                    <a:p>
                      <a:r>
                        <a:rPr lang="en-US" b="1" i="1" dirty="0">
                          <a:solidFill>
                            <a:schemeClr val="bg1"/>
                          </a:solidFill>
                        </a:rPr>
                        <a:t>Salesforce Einstein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0.981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0.967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 dirty="0"/>
                        <a:t>0.975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0.979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15349693"/>
                  </a:ext>
                </a:extLst>
              </a:tr>
              <a:tr h="559539">
                <a:tc>
                  <a:txBody>
                    <a:bodyPr/>
                    <a:lstStyle/>
                    <a:p>
                      <a:r>
                        <a:rPr lang="en-US" b="1" i="1" dirty="0">
                          <a:solidFill>
                            <a:schemeClr val="bg1"/>
                          </a:solidFill>
                        </a:rPr>
                        <a:t>Microsoft Azure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0.988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0.998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0.973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0.985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0.993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0.957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0.967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7238481"/>
                  </a:ext>
                </a:extLst>
              </a:tr>
              <a:tr h="418630">
                <a:tc>
                  <a:txBody>
                    <a:bodyPr/>
                    <a:lstStyle/>
                    <a:p>
                      <a:r>
                        <a:rPr lang="en-US" b="1" i="1" dirty="0">
                          <a:solidFill>
                            <a:schemeClr val="bg1"/>
                          </a:solidFill>
                        </a:rPr>
                        <a:t>Basic CNN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0.816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0.905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29857545"/>
                  </a:ext>
                </a:extLst>
              </a:tr>
              <a:tr h="559539">
                <a:tc>
                  <a:txBody>
                    <a:bodyPr/>
                    <a:lstStyle/>
                    <a:p>
                      <a:r>
                        <a:rPr lang="en-US" b="1" i="1" dirty="0">
                          <a:solidFill>
                            <a:schemeClr val="bg1"/>
                          </a:solidFill>
                        </a:rPr>
                        <a:t>Transfer Learning</a:t>
                      </a:r>
                      <a:r>
                        <a:rPr lang="en-US" b="1" i="1" baseline="300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b="1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0.967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0.976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75729157"/>
                  </a:ext>
                </a:extLst>
              </a:tr>
              <a:tr h="559539">
                <a:tc>
                  <a:txBody>
                    <a:bodyPr/>
                    <a:lstStyle/>
                    <a:p>
                      <a:r>
                        <a:rPr lang="en-US" b="1" i="1" dirty="0">
                          <a:solidFill>
                            <a:schemeClr val="bg1"/>
                          </a:solidFill>
                        </a:rPr>
                        <a:t>Public Benchmark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-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04085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0F45DF7-7FE3-FC45-AC84-EF925FD38DD6}"/>
              </a:ext>
            </a:extLst>
          </p:cNvPr>
          <p:cNvSpPr txBox="1"/>
          <p:nvPr/>
        </p:nvSpPr>
        <p:spPr>
          <a:xfrm>
            <a:off x="7062282" y="6278684"/>
            <a:ext cx="5050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1. Rounded to 3rd decimal</a:t>
            </a:r>
          </a:p>
          <a:p>
            <a:r>
              <a:rPr lang="en-US" sz="1200" b="1" dirty="0"/>
              <a:t>2. Min: Minimum requested by services (100 images/class)</a:t>
            </a:r>
          </a:p>
          <a:p>
            <a:r>
              <a:rPr lang="en-US" sz="1200" b="1" dirty="0"/>
              <a:t>3. Transfer Learning: Resnet-50 architecture pre-trained + variants</a:t>
            </a:r>
          </a:p>
        </p:txBody>
      </p:sp>
    </p:spTree>
    <p:extLst>
      <p:ext uri="{BB962C8B-B14F-4D97-AF65-F5344CB8AC3E}">
        <p14:creationId xmlns:p14="http://schemas.microsoft.com/office/powerpoint/2010/main" val="2856150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6504"/>
            <a:ext cx="121920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B5F6ECC-B7E1-5041-B01E-605F6BEA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735315"/>
          </a:xfrm>
        </p:spPr>
        <p:txBody>
          <a:bodyPr/>
          <a:lstStyle/>
          <a:p>
            <a:r>
              <a:rPr lang="en-US" dirty="0"/>
              <a:t>Automated Fashion Product Attribution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8A3ECC3-3068-EB49-898F-DEAE03B85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7" y="1637749"/>
            <a:ext cx="4945667" cy="49731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Attributes</a:t>
            </a:r>
            <a:r>
              <a:rPr lang="en-US" sz="2000" dirty="0"/>
              <a:t>: Dress length, neckline, sleeve length, pattern, material, color, etc.</a:t>
            </a:r>
          </a:p>
          <a:p>
            <a:pPr marL="0" indent="0">
              <a:buNone/>
            </a:pPr>
            <a:r>
              <a:rPr lang="en-US" sz="2000" b="1" dirty="0"/>
              <a:t>Applications</a:t>
            </a:r>
            <a:r>
              <a:rPr lang="en-US" sz="2000" dirty="0"/>
              <a:t>: Trend analysis, purchasing, planning, inventory management, customer analytics, faceted navigation, “style-with”</a:t>
            </a:r>
          </a:p>
          <a:p>
            <a:pPr marL="0" indent="0">
              <a:buNone/>
            </a:pPr>
            <a:r>
              <a:rPr lang="en-US" sz="2000" b="1" dirty="0"/>
              <a:t>Challenges</a:t>
            </a:r>
            <a:r>
              <a:rPr lang="en-US" sz="2000" dirty="0"/>
              <a:t>: Time consuming, error-prone, evolving</a:t>
            </a:r>
          </a:p>
          <a:p>
            <a:pPr lvl="1"/>
            <a:r>
              <a:rPr lang="en-US" sz="1800" dirty="0"/>
              <a:t>10M+ photos, creative-focused</a:t>
            </a:r>
          </a:p>
          <a:p>
            <a:pPr lvl="1"/>
            <a:r>
              <a:rPr lang="en-US" sz="1800" dirty="0"/>
              <a:t>Various backgrounds, models</a:t>
            </a:r>
          </a:p>
          <a:p>
            <a:pPr marL="0" indent="0">
              <a:buNone/>
            </a:pPr>
            <a:r>
              <a:rPr lang="en-US" sz="2000" b="1" dirty="0"/>
              <a:t>Approach</a:t>
            </a:r>
            <a:r>
              <a:rPr lang="en-US" sz="2000" dirty="0"/>
              <a:t>: Apply ML to automatically infer product attributes </a:t>
            </a:r>
          </a:p>
          <a:p>
            <a:pPr marL="0" indent="0">
              <a:buNone/>
            </a:pPr>
            <a:r>
              <a:rPr lang="en-US" sz="2000" b="1" dirty="0"/>
              <a:t>Options</a:t>
            </a:r>
            <a:r>
              <a:rPr lang="en-US" sz="2000" dirty="0"/>
              <a:t>: In-house model, vendor-supplied solution,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vendor-aided solution</a:t>
            </a:r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F383AA5E-FD96-6E40-81CC-37078143D84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0926" y="1264565"/>
            <a:ext cx="5218708" cy="3782097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3E13057-8B23-4740-8D17-962781C24CD4}"/>
              </a:ext>
            </a:extLst>
          </p:cNvPr>
          <p:cNvGrpSpPr/>
          <p:nvPr/>
        </p:nvGrpSpPr>
        <p:grpSpPr>
          <a:xfrm>
            <a:off x="7587112" y="5120640"/>
            <a:ext cx="2928488" cy="1737360"/>
            <a:chOff x="8195310" y="4767942"/>
            <a:chExt cx="3502464" cy="205097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D169EB1-F5BF-F142-B4C6-7F02C0A76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95311" y="4820194"/>
              <a:ext cx="3502463" cy="199872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23C707C-B3A4-1047-803D-55B2EF1B4A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95310" y="4767942"/>
              <a:ext cx="3502463" cy="28536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93D55C3-0C42-DA4C-B9D7-5F252551A9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95311" y="4767942"/>
              <a:ext cx="1405889" cy="2853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8817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alphaModFix amt="1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About URBN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4217C-8249-7D45-B66C-E66B067F8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7" y="1477108"/>
            <a:ext cx="7119190" cy="506436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/>
              <a:t>Urban Outfitters, Inc (URBN)</a:t>
            </a:r>
          </a:p>
          <a:p>
            <a:pPr marL="605473"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Urban Outfitters, Anthropologie, Free People, </a:t>
            </a:r>
            <a:br>
              <a:rPr lang="en-US" sz="1800" dirty="0"/>
            </a:br>
            <a:r>
              <a:rPr lang="en-US" sz="1800" dirty="0"/>
              <a:t>BHLDN, Terrain and the </a:t>
            </a:r>
            <a:r>
              <a:rPr lang="en-US" sz="1800" dirty="0" err="1"/>
              <a:t>Vetri</a:t>
            </a:r>
            <a:r>
              <a:rPr lang="en-US" sz="1800" dirty="0"/>
              <a:t> Family</a:t>
            </a:r>
            <a:endParaRPr lang="en-US" sz="1800" dirty="0">
              <a:highlight>
                <a:srgbClr val="FFFF00"/>
              </a:highlight>
            </a:endParaRPr>
          </a:p>
          <a:p>
            <a:pPr marL="605473" lvl="1">
              <a:lnSpc>
                <a:spcPct val="100000"/>
              </a:lnSpc>
              <a:spcBef>
                <a:spcPts val="0"/>
              </a:spcBef>
            </a:pPr>
            <a:endParaRPr lang="en-US" sz="1800" dirty="0"/>
          </a:p>
          <a:p>
            <a:pPr marL="605473" lvl="1">
              <a:lnSpc>
                <a:spcPct val="100000"/>
              </a:lnSpc>
              <a:spcBef>
                <a:spcPts val="0"/>
              </a:spcBef>
            </a:pPr>
            <a:endParaRPr lang="en-US" sz="1800" dirty="0"/>
          </a:p>
          <a:p>
            <a:pPr marL="605473" lvl="1">
              <a:lnSpc>
                <a:spcPct val="100000"/>
              </a:lnSpc>
              <a:spcBef>
                <a:spcPts val="0"/>
              </a:spcBef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/>
              <a:t>URBN Data Science</a:t>
            </a:r>
          </a:p>
          <a:p>
            <a:pPr marL="605473" lvl="1">
              <a:lnSpc>
                <a:spcPct val="100000"/>
              </a:lnSpc>
              <a:spcBef>
                <a:spcPts val="0"/>
              </a:spcBef>
            </a:pPr>
            <a:r>
              <a:rPr lang="en-US" sz="1800" b="1" dirty="0"/>
              <a:t>Machine Learning</a:t>
            </a:r>
            <a:r>
              <a:rPr lang="en-US" sz="1800" dirty="0"/>
              <a:t>: Leverage ML to drive business value</a:t>
            </a:r>
          </a:p>
          <a:p>
            <a:pPr marL="605473" lvl="1">
              <a:lnSpc>
                <a:spcPct val="100000"/>
              </a:lnSpc>
              <a:spcBef>
                <a:spcPts val="0"/>
              </a:spcBef>
            </a:pPr>
            <a:r>
              <a:rPr lang="en-US" sz="1800" b="1" dirty="0"/>
              <a:t>Consultation: </a:t>
            </a:r>
            <a:r>
              <a:rPr lang="en-US" sz="1800" dirty="0"/>
              <a:t>Vendor evaluations, predictive analytics </a:t>
            </a:r>
          </a:p>
          <a:p>
            <a:pPr marL="605473" lvl="1">
              <a:lnSpc>
                <a:spcPct val="100000"/>
              </a:lnSpc>
              <a:spcBef>
                <a:spcPts val="0"/>
              </a:spcBef>
            </a:pPr>
            <a:r>
              <a:rPr lang="en-US" sz="1800" b="1" dirty="0"/>
              <a:t>Automation: </a:t>
            </a:r>
            <a:r>
              <a:rPr lang="en-US" sz="1800" dirty="0"/>
              <a:t>Enhance insight, enable data-driven decisions</a:t>
            </a:r>
          </a:p>
          <a:p>
            <a:pPr marL="0">
              <a:lnSpc>
                <a:spcPct val="100000"/>
              </a:lnSpc>
              <a:spcBef>
                <a:spcPts val="0"/>
              </a:spcBef>
            </a:pPr>
            <a:endParaRPr lang="en-US" sz="1800" dirty="0"/>
          </a:p>
          <a:p>
            <a:pPr marL="0">
              <a:lnSpc>
                <a:spcPct val="100000"/>
              </a:lnSpc>
              <a:spcBef>
                <a:spcPts val="0"/>
              </a:spcBef>
            </a:pPr>
            <a:endParaRPr lang="en-US" sz="1800" dirty="0"/>
          </a:p>
          <a:p>
            <a:pPr marL="0">
              <a:lnSpc>
                <a:spcPct val="100000"/>
              </a:lnSpc>
              <a:spcBef>
                <a:spcPts val="0"/>
              </a:spcBef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/>
              <a:t>Industry Trends</a:t>
            </a:r>
          </a:p>
          <a:p>
            <a:pPr marL="605473"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Omni-channel</a:t>
            </a:r>
          </a:p>
          <a:p>
            <a:pPr marL="605473"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Personalization</a:t>
            </a:r>
          </a:p>
          <a:p>
            <a:pPr marL="605473" lvl="1">
              <a:lnSpc>
                <a:spcPct val="100000"/>
              </a:lnSpc>
              <a:spcBef>
                <a:spcPts val="0"/>
              </a:spcBef>
            </a:pPr>
            <a:endParaRPr lang="en-US" sz="1800" dirty="0"/>
          </a:p>
          <a:p>
            <a:pPr>
              <a:lnSpc>
                <a:spcPct val="120000"/>
              </a:lnSpc>
            </a:pPr>
            <a:endParaRPr lang="en-US" sz="1800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19B6B7-FFE8-CB4A-9FF3-073634E27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7218" y="1477108"/>
            <a:ext cx="3449579" cy="333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85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" y="0"/>
            <a:ext cx="12192000" cy="6858001"/>
          </a:xfrm>
          <a:prstGeom prst="rect">
            <a:avLst/>
          </a:prstGeom>
        </p:spPr>
      </p:pic>
      <p:sp>
        <p:nvSpPr>
          <p:cNvPr id="33" name="Title 32">
            <a:extLst>
              <a:ext uri="{FF2B5EF4-FFF2-40B4-BE49-F238E27FC236}">
                <a16:creationId xmlns:a16="http://schemas.microsoft.com/office/drawing/2014/main" id="{63183AF2-BD05-154E-A938-91BBE750F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735315"/>
          </a:xfrm>
        </p:spPr>
        <p:txBody>
          <a:bodyPr/>
          <a:lstStyle/>
          <a:p>
            <a:r>
              <a:rPr lang="en-US"/>
              <a:t>Custom Vision Services</a:t>
            </a:r>
            <a:endParaRPr lang="en-US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E02E81B2-B7C5-0540-887F-E5D34BC4861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79" y="4006844"/>
            <a:ext cx="2174846" cy="2058038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7CB0769-810E-8A40-ADB8-06B6AE0DB538}"/>
              </a:ext>
            </a:extLst>
          </p:cNvPr>
          <p:cNvSpPr/>
          <p:nvPr/>
        </p:nvSpPr>
        <p:spPr>
          <a:xfrm>
            <a:off x="100578" y="1764653"/>
            <a:ext cx="24513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Rockwell" panose="02060603020205020403" pitchFamily="18" charset="77"/>
              </a:rPr>
              <a:t>Google Cloud AutoML Vision </a:t>
            </a:r>
            <a:r>
              <a:rPr lang="en-US" b="1" baseline="30000" dirty="0">
                <a:latin typeface="Rockwell" panose="02060603020205020403" pitchFamily="18" charset="77"/>
              </a:rPr>
              <a:t>BETA</a:t>
            </a:r>
            <a:endParaRPr lang="en-US" b="1" dirty="0">
              <a:latin typeface="Rockwell" panose="02060603020205020403" pitchFamily="18" charset="77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060FEF8-11F6-A943-B834-9498A4DFFCB5}"/>
              </a:ext>
            </a:extLst>
          </p:cNvPr>
          <p:cNvSpPr/>
          <p:nvPr/>
        </p:nvSpPr>
        <p:spPr>
          <a:xfrm>
            <a:off x="3122449" y="1774623"/>
            <a:ext cx="1070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latin typeface="Rockwell" panose="02060603020205020403" pitchFamily="18" charset="77"/>
              </a:rPr>
              <a:t>Clarifai</a:t>
            </a:r>
            <a:endParaRPr lang="en-US" b="1" dirty="0">
              <a:latin typeface="Rockwell" panose="02060603020205020403" pitchFamily="18" charset="77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804B1F44-AC99-2E45-8479-F0E760DC9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0007" y="2704428"/>
            <a:ext cx="1905000" cy="3937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B641484-696F-9B4A-B3D8-5AF9D699C37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8956" y="4007235"/>
            <a:ext cx="1940432" cy="1907148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18DF7A10-B6DC-F543-918E-A24A1F717015}"/>
              </a:ext>
            </a:extLst>
          </p:cNvPr>
          <p:cNvSpPr/>
          <p:nvPr/>
        </p:nvSpPr>
        <p:spPr>
          <a:xfrm>
            <a:off x="5010535" y="1647160"/>
            <a:ext cx="2231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Rockwell" panose="02060603020205020403" pitchFamily="18" charset="77"/>
              </a:rPr>
              <a:t>Salesforce Einstein Vision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F6B62BE3-661B-EC40-99FC-7C9180E7ECC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789" y="2596999"/>
            <a:ext cx="1961829" cy="1024175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C5C63168-EC90-C248-9E10-3C86D95E7854}"/>
              </a:ext>
            </a:extLst>
          </p:cNvPr>
          <p:cNvSpPr/>
          <p:nvPr/>
        </p:nvSpPr>
        <p:spPr>
          <a:xfrm>
            <a:off x="7521088" y="1667067"/>
            <a:ext cx="22947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Rockwell" panose="02060603020205020403" pitchFamily="18" charset="77"/>
              </a:rPr>
              <a:t>Microsoft Azure Custom </a:t>
            </a:r>
            <a:r>
              <a:rPr lang="en-US" b="1" dirty="0" err="1">
                <a:latin typeface="Rockwell" panose="02060603020205020403" pitchFamily="18" charset="77"/>
              </a:rPr>
              <a:t>Vision</a:t>
            </a:r>
            <a:r>
              <a:rPr lang="en-US" b="1" baseline="30000" dirty="0" err="1">
                <a:latin typeface="Rockwell" panose="02060603020205020403" pitchFamily="18" charset="77"/>
              </a:rPr>
              <a:t>PREVIEW</a:t>
            </a:r>
            <a:endParaRPr lang="en-US" b="1" dirty="0">
              <a:latin typeface="Rockwell" panose="02060603020205020403" pitchFamily="18" charset="77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65FA704-CC92-C44F-A1B0-E5FBBCAA6360}"/>
              </a:ext>
            </a:extLst>
          </p:cNvPr>
          <p:cNvSpPr/>
          <p:nvPr/>
        </p:nvSpPr>
        <p:spPr>
          <a:xfrm>
            <a:off x="9937106" y="1760464"/>
            <a:ext cx="20704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Rockwell" panose="02060603020205020403" pitchFamily="18" charset="77"/>
              </a:rPr>
              <a:t>IBM Watson Visual Recognition	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0A0A26C4-D81B-BE41-B33D-F7308F24EE0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4838" y="2613379"/>
            <a:ext cx="1997548" cy="94444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A8DA62FE-D390-C140-8E0C-17BFD2606E8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57106" y="4049960"/>
            <a:ext cx="2051362" cy="163520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03534703-93BC-7D49-AFD6-C469DF0C82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00843" y="2649343"/>
            <a:ext cx="723900" cy="5842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863326B2-7C4B-B44B-A29F-7DAD4C3BB698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1427" y="4127314"/>
            <a:ext cx="2102731" cy="1346193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726A481F-5AD4-8240-9ED6-DD5122C7B1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44965" y="2821940"/>
            <a:ext cx="965200" cy="10160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D8AE4DC8-D6F6-794D-BF29-EC2DD860BACA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0415" y="4151346"/>
            <a:ext cx="1783810" cy="1629934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22C340D2-0DBC-954D-94E8-960DD60484F4}"/>
              </a:ext>
            </a:extLst>
          </p:cNvPr>
          <p:cNvSpPr/>
          <p:nvPr/>
        </p:nvSpPr>
        <p:spPr>
          <a:xfrm>
            <a:off x="100579" y="1634759"/>
            <a:ext cx="2289695" cy="51629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665D2E5-C64D-D24F-8DA7-122840D82C30}"/>
              </a:ext>
            </a:extLst>
          </p:cNvPr>
          <p:cNvSpPr/>
          <p:nvPr/>
        </p:nvSpPr>
        <p:spPr>
          <a:xfrm>
            <a:off x="2511858" y="1613402"/>
            <a:ext cx="2289695" cy="51629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BC767B9-1C86-5B42-B346-8902F5EA3A4F}"/>
              </a:ext>
            </a:extLst>
          </p:cNvPr>
          <p:cNvSpPr/>
          <p:nvPr/>
        </p:nvSpPr>
        <p:spPr>
          <a:xfrm>
            <a:off x="4926101" y="1634759"/>
            <a:ext cx="2289695" cy="51629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0576C4F-F2EA-1946-B32B-B46228A1BA2C}"/>
              </a:ext>
            </a:extLst>
          </p:cNvPr>
          <p:cNvSpPr/>
          <p:nvPr/>
        </p:nvSpPr>
        <p:spPr>
          <a:xfrm>
            <a:off x="7340344" y="1613402"/>
            <a:ext cx="2289695" cy="51629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FA4F56C-1808-0948-B94D-D1698425CCBC}"/>
              </a:ext>
            </a:extLst>
          </p:cNvPr>
          <p:cNvSpPr/>
          <p:nvPr/>
        </p:nvSpPr>
        <p:spPr>
          <a:xfrm>
            <a:off x="9751323" y="1612890"/>
            <a:ext cx="2289695" cy="5162910"/>
          </a:xfrm>
          <a:prstGeom prst="rect">
            <a:avLst/>
          </a:prstGeom>
          <a:solidFill>
            <a:srgbClr val="D9D9D9">
              <a:alpha val="5921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00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screen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095" y="49845"/>
            <a:ext cx="10772775" cy="1155948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Experiment Datasets</a:t>
            </a:r>
            <a:br>
              <a:rPr lang="en-US" dirty="0"/>
            </a:br>
            <a:r>
              <a:rPr lang="en-US" sz="2000" dirty="0"/>
              <a:t>(A) Full datasets (shown)</a:t>
            </a:r>
            <a:br>
              <a:rPr lang="en-US" sz="2000" dirty="0"/>
            </a:br>
            <a:r>
              <a:rPr lang="en-US" sz="2000" dirty="0"/>
              <a:t>(B) Min allowed (100 training samples / class)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3A8DBF3-F49E-A744-83E9-5C297F116ED2}"/>
              </a:ext>
            </a:extLst>
          </p:cNvPr>
          <p:cNvSpPr/>
          <p:nvPr/>
        </p:nvSpPr>
        <p:spPr>
          <a:xfrm>
            <a:off x="1972935" y="1205793"/>
            <a:ext cx="21549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Rockwell" panose="02060603020205020403" pitchFamily="18" charset="77"/>
              </a:rPr>
              <a:t>MNIST </a:t>
            </a:r>
          </a:p>
          <a:p>
            <a:pPr algn="ctr"/>
            <a:r>
              <a:rPr lang="en-US" i="1" dirty="0">
                <a:latin typeface="Rockwell" panose="02060603020205020403" pitchFamily="18" charset="77"/>
                <a:cs typeface="Calibri"/>
              </a:rPr>
              <a:t>(60K train, 10K test)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1D52DA3-E7D7-8A46-92F0-505259BF0BF5}"/>
              </a:ext>
            </a:extLst>
          </p:cNvPr>
          <p:cNvSpPr/>
          <p:nvPr/>
        </p:nvSpPr>
        <p:spPr>
          <a:xfrm>
            <a:off x="8112333" y="1205793"/>
            <a:ext cx="21549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Rockwell" panose="02060603020205020403" pitchFamily="18" charset="77"/>
              </a:rPr>
              <a:t>Fashion MNIST </a:t>
            </a:r>
          </a:p>
          <a:p>
            <a:pPr algn="ctr"/>
            <a:r>
              <a:rPr lang="en-US" i="1" dirty="0">
                <a:latin typeface="Rockwell" panose="02060603020205020403" pitchFamily="18" charset="77"/>
                <a:cs typeface="Calibri"/>
              </a:rPr>
              <a:t>(60K train, 10K test)</a:t>
            </a:r>
          </a:p>
        </p:txBody>
      </p:sp>
      <p:pic>
        <p:nvPicPr>
          <p:cNvPr id="35" name="Picture 23">
            <a:extLst>
              <a:ext uri="{FF2B5EF4-FFF2-40B4-BE49-F238E27FC236}">
                <a16:creationId xmlns:a16="http://schemas.microsoft.com/office/drawing/2014/main" id="{2206FE82-61AD-8E4A-85C6-DF3B8B32D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951" y="1954383"/>
            <a:ext cx="3024904" cy="122538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D333DB3-83EE-5044-92E6-896D21D1CEF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7972" y="4290246"/>
            <a:ext cx="3108508" cy="2403481"/>
          </a:xfrm>
          <a:prstGeom prst="rect">
            <a:avLst/>
          </a:prstGeom>
        </p:spPr>
      </p:pic>
      <p:pic>
        <p:nvPicPr>
          <p:cNvPr id="37" name="Picture 4" descr="A person standing in a room&#10;&#10;Description generated with high confidence">
            <a:extLst>
              <a:ext uri="{FF2B5EF4-FFF2-40B4-BE49-F238E27FC236}">
                <a16:creationId xmlns:a16="http://schemas.microsoft.com/office/drawing/2014/main" id="{22B5C004-23A5-F74A-9736-03FD6D04F72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1265" y="4436392"/>
            <a:ext cx="5477074" cy="2045068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E3ED154D-6767-694A-B758-D4D7F70F994B}"/>
              </a:ext>
            </a:extLst>
          </p:cNvPr>
          <p:cNvSpPr/>
          <p:nvPr/>
        </p:nvSpPr>
        <p:spPr>
          <a:xfrm>
            <a:off x="1972932" y="3537964"/>
            <a:ext cx="21549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Rockwell" panose="02060603020205020403" pitchFamily="18" charset="77"/>
              </a:rPr>
              <a:t>CIFAR-10</a:t>
            </a:r>
            <a:br>
              <a:rPr lang="en-US" b="1" dirty="0">
                <a:latin typeface="Rockwell" panose="02060603020205020403" pitchFamily="18" charset="77"/>
              </a:rPr>
            </a:br>
            <a:r>
              <a:rPr lang="en-US" i="1" dirty="0">
                <a:latin typeface="Rockwell" panose="02060603020205020403" pitchFamily="18" charset="77"/>
                <a:cs typeface="Calibri"/>
              </a:rPr>
              <a:t>(50K train, 10K test)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3661539-1CCD-0E45-8C05-FE9B903968D8}"/>
              </a:ext>
            </a:extLst>
          </p:cNvPr>
          <p:cNvGrpSpPr/>
          <p:nvPr/>
        </p:nvGrpSpPr>
        <p:grpSpPr>
          <a:xfrm>
            <a:off x="7610999" y="1928778"/>
            <a:ext cx="3157607" cy="1276596"/>
            <a:chOff x="7610544" y="1624182"/>
            <a:chExt cx="3157607" cy="1276596"/>
          </a:xfrm>
        </p:grpSpPr>
        <p:pic>
          <p:nvPicPr>
            <p:cNvPr id="40" name="Picture 8" descr="A picture containing ax, animal&#10;&#10;Description generated with very high confidence">
              <a:extLst>
                <a:ext uri="{FF2B5EF4-FFF2-40B4-BE49-F238E27FC236}">
                  <a16:creationId xmlns:a16="http://schemas.microsoft.com/office/drawing/2014/main" id="{9F6700D8-78CE-7040-8827-B427AA518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91051" y="2294924"/>
              <a:ext cx="577100" cy="597834"/>
            </a:xfrm>
            <a:prstGeom prst="rect">
              <a:avLst/>
            </a:prstGeom>
          </p:spPr>
        </p:pic>
        <p:pic>
          <p:nvPicPr>
            <p:cNvPr id="41" name="Picture 12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3CBAC9EB-3915-CE4F-897F-2EFE5F73D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46023" y="1624182"/>
              <a:ext cx="588450" cy="594806"/>
            </a:xfrm>
            <a:prstGeom prst="rect">
              <a:avLst/>
            </a:prstGeom>
          </p:spPr>
        </p:pic>
        <p:pic>
          <p:nvPicPr>
            <p:cNvPr id="42" name="Picture 16" descr="A close up of a device&#10;&#10;Description generated with high confidence">
              <a:extLst>
                <a:ext uri="{FF2B5EF4-FFF2-40B4-BE49-F238E27FC236}">
                  <a16:creationId xmlns:a16="http://schemas.microsoft.com/office/drawing/2014/main" id="{A8EC0B5F-1A4A-3544-8BC7-9152FA958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48596" y="2297951"/>
              <a:ext cx="609184" cy="594807"/>
            </a:xfrm>
            <a:prstGeom prst="rect">
              <a:avLst/>
            </a:prstGeom>
          </p:spPr>
        </p:pic>
        <p:pic>
          <p:nvPicPr>
            <p:cNvPr id="43" name="Picture 18" descr="A close up of a mans face&#10;&#10;Description generated with high confidence">
              <a:extLst>
                <a:ext uri="{FF2B5EF4-FFF2-40B4-BE49-F238E27FC236}">
                  <a16:creationId xmlns:a16="http://schemas.microsoft.com/office/drawing/2014/main" id="{15A35F64-4920-8F42-B172-9127107DB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891188" y="1624182"/>
              <a:ext cx="574073" cy="594806"/>
            </a:xfrm>
            <a:prstGeom prst="rect">
              <a:avLst/>
            </a:prstGeom>
          </p:spPr>
        </p:pic>
        <p:pic>
          <p:nvPicPr>
            <p:cNvPr id="44" name="Picture 2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8B46F4D6-D359-B647-93CE-E784A4148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12816" y="2297951"/>
              <a:ext cx="588450" cy="594806"/>
            </a:xfrm>
            <a:prstGeom prst="rect">
              <a:avLst/>
            </a:prstGeom>
          </p:spPr>
        </p:pic>
        <p:pic>
          <p:nvPicPr>
            <p:cNvPr id="45" name="Picture 22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729568BB-C1ED-7240-9059-A87B498A4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889070" y="2300978"/>
              <a:ext cx="601465" cy="599800"/>
            </a:xfrm>
            <a:prstGeom prst="rect">
              <a:avLst/>
            </a:prstGeom>
          </p:spPr>
        </p:pic>
        <p:pic>
          <p:nvPicPr>
            <p:cNvPr id="46" name="Picture 24">
              <a:extLst>
                <a:ext uri="{FF2B5EF4-FFF2-40B4-BE49-F238E27FC236}">
                  <a16:creationId xmlns:a16="http://schemas.microsoft.com/office/drawing/2014/main" id="{D57D4263-DE9C-4448-8115-265484A20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523941" y="1624182"/>
              <a:ext cx="574073" cy="594806"/>
            </a:xfrm>
            <a:prstGeom prst="rect">
              <a:avLst/>
            </a:prstGeom>
          </p:spPr>
        </p:pic>
        <p:pic>
          <p:nvPicPr>
            <p:cNvPr id="47" name="Picture 26" descr="A close up of a piece of paper&#10;&#10;Description generated with high confidence">
              <a:extLst>
                <a:ext uri="{FF2B5EF4-FFF2-40B4-BE49-F238E27FC236}">
                  <a16:creationId xmlns:a16="http://schemas.microsoft.com/office/drawing/2014/main" id="{662AB24A-839D-0E48-8C5D-E82D28377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521520" y="2300978"/>
              <a:ext cx="631884" cy="59980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8B45FE50-42AF-454C-9FD5-609FEACDD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610544" y="1624182"/>
              <a:ext cx="582094" cy="594806"/>
            </a:xfrm>
            <a:prstGeom prst="rect">
              <a:avLst/>
            </a:prstGeom>
          </p:spPr>
        </p:pic>
        <p:pic>
          <p:nvPicPr>
            <p:cNvPr id="49" name="Picture 32" descr="A close up of a coat&#10;&#10;Description generated with very high confidence">
              <a:extLst>
                <a:ext uri="{FF2B5EF4-FFF2-40B4-BE49-F238E27FC236}">
                  <a16:creationId xmlns:a16="http://schemas.microsoft.com/office/drawing/2014/main" id="{934AC38F-0959-9447-BEF1-DDE28FF43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156700" y="1624182"/>
              <a:ext cx="574073" cy="594806"/>
            </a:xfrm>
            <a:prstGeom prst="rect">
              <a:avLst/>
            </a:prstGeom>
          </p:spPr>
        </p:pic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6C7CC79A-0055-BE40-9641-AF2A5F8CA11E}"/>
              </a:ext>
            </a:extLst>
          </p:cNvPr>
          <p:cNvSpPr/>
          <p:nvPr/>
        </p:nvSpPr>
        <p:spPr>
          <a:xfrm>
            <a:off x="7721290" y="3537964"/>
            <a:ext cx="29370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Rockwell" panose="02060603020205020403" pitchFamily="18" charset="77"/>
              </a:rPr>
              <a:t>UO Small Dress Dataset </a:t>
            </a:r>
            <a:br>
              <a:rPr lang="en-US" b="1" dirty="0">
                <a:latin typeface="Rockwell" panose="02060603020205020403" pitchFamily="18" charset="77"/>
              </a:rPr>
            </a:br>
            <a:r>
              <a:rPr lang="en-US" i="1" dirty="0">
                <a:latin typeface="Rockwell" panose="02060603020205020403" pitchFamily="18" charset="77"/>
                <a:cs typeface="Calibri"/>
              </a:rPr>
              <a:t>(~5K train, ~500 test)</a:t>
            </a:r>
          </a:p>
        </p:txBody>
      </p:sp>
    </p:spTree>
    <p:extLst>
      <p:ext uri="{BB962C8B-B14F-4D97-AF65-F5344CB8AC3E}">
        <p14:creationId xmlns:p14="http://schemas.microsoft.com/office/powerpoint/2010/main" val="969739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1766005-14D8-5C46-B8F1-1C39E061017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93801"/>
            <a:ext cx="1219200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3" y="117485"/>
            <a:ext cx="10772775" cy="735315"/>
          </a:xfrm>
        </p:spPr>
        <p:txBody>
          <a:bodyPr>
            <a:normAutofit fontScale="90000"/>
          </a:bodyPr>
          <a:lstStyle/>
          <a:p>
            <a:r>
              <a:rPr lang="en-US" dirty="0"/>
              <a:t>Performance Comparison</a:t>
            </a:r>
            <a:br>
              <a:rPr lang="en-US" dirty="0"/>
            </a:br>
            <a:r>
              <a:rPr lang="en-US" sz="3100" i="1" dirty="0"/>
              <a:t>Classification Accuracy </a:t>
            </a:r>
            <a:r>
              <a:rPr lang="en-US" sz="3100" i="1" baseline="30000" dirty="0"/>
              <a:t>1</a:t>
            </a:r>
            <a:endParaRPr lang="en-US" i="1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DBF8C3B-FC92-0244-9E19-A1E1424B6C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881034"/>
              </p:ext>
            </p:extLst>
          </p:nvPr>
        </p:nvGraphicFramePr>
        <p:xfrm>
          <a:off x="159021" y="1026548"/>
          <a:ext cx="11953467" cy="50050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9779">
                  <a:extLst>
                    <a:ext uri="{9D8B030D-6E8A-4147-A177-3AD203B41FA5}">
                      <a16:colId xmlns:a16="http://schemas.microsoft.com/office/drawing/2014/main" val="4044481822"/>
                    </a:ext>
                  </a:extLst>
                </a:gridCol>
                <a:gridCol w="1285461">
                  <a:extLst>
                    <a:ext uri="{9D8B030D-6E8A-4147-A177-3AD203B41FA5}">
                      <a16:colId xmlns:a16="http://schemas.microsoft.com/office/drawing/2014/main" val="3694003436"/>
                    </a:ext>
                  </a:extLst>
                </a:gridCol>
                <a:gridCol w="1285461">
                  <a:extLst>
                    <a:ext uri="{9D8B030D-6E8A-4147-A177-3AD203B41FA5}">
                      <a16:colId xmlns:a16="http://schemas.microsoft.com/office/drawing/2014/main" val="3075353139"/>
                    </a:ext>
                  </a:extLst>
                </a:gridCol>
                <a:gridCol w="1285461">
                  <a:extLst>
                    <a:ext uri="{9D8B030D-6E8A-4147-A177-3AD203B41FA5}">
                      <a16:colId xmlns:a16="http://schemas.microsoft.com/office/drawing/2014/main" val="2268811944"/>
                    </a:ext>
                  </a:extLst>
                </a:gridCol>
                <a:gridCol w="1285461">
                  <a:extLst>
                    <a:ext uri="{9D8B030D-6E8A-4147-A177-3AD203B41FA5}">
                      <a16:colId xmlns:a16="http://schemas.microsoft.com/office/drawing/2014/main" val="1483683605"/>
                    </a:ext>
                  </a:extLst>
                </a:gridCol>
                <a:gridCol w="1285461">
                  <a:extLst>
                    <a:ext uri="{9D8B030D-6E8A-4147-A177-3AD203B41FA5}">
                      <a16:colId xmlns:a16="http://schemas.microsoft.com/office/drawing/2014/main" val="33080631"/>
                    </a:ext>
                  </a:extLst>
                </a:gridCol>
                <a:gridCol w="1285461">
                  <a:extLst>
                    <a:ext uri="{9D8B030D-6E8A-4147-A177-3AD203B41FA5}">
                      <a16:colId xmlns:a16="http://schemas.microsoft.com/office/drawing/2014/main" val="2901075446"/>
                    </a:ext>
                  </a:extLst>
                </a:gridCol>
                <a:gridCol w="1285461">
                  <a:extLst>
                    <a:ext uri="{9D8B030D-6E8A-4147-A177-3AD203B41FA5}">
                      <a16:colId xmlns:a16="http://schemas.microsoft.com/office/drawing/2014/main" val="1945920892"/>
                    </a:ext>
                  </a:extLst>
                </a:gridCol>
                <a:gridCol w="1285461">
                  <a:extLst>
                    <a:ext uri="{9D8B030D-6E8A-4147-A177-3AD203B41FA5}">
                      <a16:colId xmlns:a16="http://schemas.microsoft.com/office/drawing/2014/main" val="1169703867"/>
                    </a:ext>
                  </a:extLst>
                </a:gridCol>
              </a:tblGrid>
              <a:tr h="426045">
                <a:tc rowSpan="2">
                  <a:txBody>
                    <a:bodyPr/>
                    <a:lstStyle/>
                    <a:p>
                      <a:r>
                        <a:rPr lang="en-US" i="1" dirty="0"/>
                        <a:t>AUC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MNIST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Fashion MNIST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CIFAR-10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UO Dresses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49429720"/>
                  </a:ext>
                </a:extLst>
              </a:tr>
              <a:tr h="407261">
                <a:tc v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Min</a:t>
                      </a:r>
                      <a:r>
                        <a:rPr lang="en-US" sz="1800" b="1" kern="1200" baseline="300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Full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Min</a:t>
                      </a:r>
                      <a:r>
                        <a:rPr lang="en-US" sz="1800" b="1" kern="1200" baseline="300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Full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Min</a:t>
                      </a:r>
                      <a:r>
                        <a:rPr lang="en-US" sz="1800" b="1" kern="1200" baseline="300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Full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Min</a:t>
                      </a:r>
                      <a:r>
                        <a:rPr lang="en-US" sz="1800" b="1" kern="1200" baseline="300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Full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518454"/>
                  </a:ext>
                </a:extLst>
              </a:tr>
              <a:tr h="778146">
                <a:tc>
                  <a:txBody>
                    <a:bodyPr/>
                    <a:lstStyle/>
                    <a:p>
                      <a:r>
                        <a:rPr lang="en-US" b="1" i="1" dirty="0">
                          <a:solidFill>
                            <a:schemeClr val="bg1"/>
                          </a:solidFill>
                        </a:rPr>
                        <a:t>Google AutoML (1hr)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0.852 </a:t>
                      </a:r>
                      <a:r>
                        <a:rPr lang="en-US" baseline="30000" dirty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0.740 </a:t>
                      </a:r>
                      <a:r>
                        <a:rPr lang="en-US" baseline="30000" dirty="0"/>
                        <a:t>9</a:t>
                      </a:r>
                      <a:r>
                        <a:rPr lang="en-US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 </a:t>
                      </a:r>
                      <a:r>
                        <a:rPr lang="en-US" baseline="30000" dirty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0.886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0.938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68871147"/>
                  </a:ext>
                </a:extLst>
              </a:tr>
              <a:tr h="407261">
                <a:tc>
                  <a:txBody>
                    <a:bodyPr/>
                    <a:lstStyle/>
                    <a:p>
                      <a:r>
                        <a:rPr lang="en-US" b="1" i="1" dirty="0" err="1">
                          <a:solidFill>
                            <a:schemeClr val="bg1"/>
                          </a:solidFill>
                        </a:rPr>
                        <a:t>Clarifai</a:t>
                      </a:r>
                      <a:endParaRPr lang="en-US" b="1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0.908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2244857"/>
                  </a:ext>
                </a:extLst>
              </a:tr>
              <a:tr h="569450">
                <a:tc>
                  <a:txBody>
                    <a:bodyPr/>
                    <a:lstStyle/>
                    <a:p>
                      <a:r>
                        <a:rPr lang="en-US" b="1" i="1" dirty="0">
                          <a:solidFill>
                            <a:schemeClr val="bg1"/>
                          </a:solidFill>
                        </a:rPr>
                        <a:t>Salesforce Einstein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0.947 </a:t>
                      </a:r>
                      <a:r>
                        <a:rPr lang="en-US" baseline="30000" dirty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 </a:t>
                      </a:r>
                      <a:r>
                        <a:rPr lang="en-US" baseline="300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0.698 </a:t>
                      </a:r>
                      <a:r>
                        <a:rPr lang="en-US" baseline="300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0.916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15349693"/>
                  </a:ext>
                </a:extLst>
              </a:tr>
              <a:tr h="569450">
                <a:tc>
                  <a:txBody>
                    <a:bodyPr/>
                    <a:lstStyle/>
                    <a:p>
                      <a:r>
                        <a:rPr lang="en-US" b="1" i="1" dirty="0">
                          <a:solidFill>
                            <a:schemeClr val="bg1"/>
                          </a:solidFill>
                        </a:rPr>
                        <a:t>Microsoft Azure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0.939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0.809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0.826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0.868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7238481"/>
                  </a:ext>
                </a:extLst>
              </a:tr>
              <a:tr h="426045">
                <a:tc>
                  <a:txBody>
                    <a:bodyPr/>
                    <a:lstStyle/>
                    <a:p>
                      <a:r>
                        <a:rPr lang="en-US" b="1" i="1" dirty="0">
                          <a:solidFill>
                            <a:schemeClr val="bg1"/>
                          </a:solidFill>
                        </a:rPr>
                        <a:t>Basic CNN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0.992 </a:t>
                      </a:r>
                      <a:r>
                        <a:rPr lang="en-US" baseline="30000" dirty="0"/>
                        <a:t>7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 </a:t>
                      </a:r>
                      <a:r>
                        <a:rPr lang="en-US" baseline="30000" dirty="0"/>
                        <a:t>6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0.790 </a:t>
                      </a:r>
                      <a:r>
                        <a:rPr lang="en-US" baseline="30000" dirty="0"/>
                        <a:t>4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0.523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0.782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29857545"/>
                  </a:ext>
                </a:extLst>
              </a:tr>
              <a:tr h="569450">
                <a:tc>
                  <a:txBody>
                    <a:bodyPr/>
                    <a:lstStyle/>
                    <a:p>
                      <a:r>
                        <a:rPr lang="en-US" b="1" i="1" dirty="0">
                          <a:solidFill>
                            <a:schemeClr val="bg1"/>
                          </a:solidFill>
                        </a:rPr>
                        <a:t>Transfer Learning</a:t>
                      </a:r>
                      <a:r>
                        <a:rPr lang="en-US" b="1" i="1" baseline="300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b="1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0.914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75729157"/>
                  </a:ext>
                </a:extLst>
              </a:tr>
              <a:tr h="569450">
                <a:tc>
                  <a:txBody>
                    <a:bodyPr/>
                    <a:lstStyle/>
                    <a:p>
                      <a:r>
                        <a:rPr lang="en-US" b="1" i="1" dirty="0">
                          <a:solidFill>
                            <a:schemeClr val="bg1"/>
                          </a:solidFill>
                        </a:rPr>
                        <a:t>Public Benchmark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0.998 </a:t>
                      </a:r>
                      <a:r>
                        <a:rPr lang="en-US" baseline="30000" dirty="0"/>
                        <a:t>5</a:t>
                      </a:r>
                      <a:endParaRPr 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0.967 </a:t>
                      </a:r>
                      <a:r>
                        <a:rPr lang="en-US" baseline="30000" dirty="0"/>
                        <a:t>6</a:t>
                      </a:r>
                      <a:endParaRPr 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0.965 </a:t>
                      </a:r>
                      <a:r>
                        <a:rPr lang="en-US" baseline="30000" dirty="0"/>
                        <a:t>5</a:t>
                      </a:r>
                      <a:endParaRPr 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-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04085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0F45DF7-7FE3-FC45-AC84-EF925FD38DD6}"/>
              </a:ext>
            </a:extLst>
          </p:cNvPr>
          <p:cNvSpPr txBox="1"/>
          <p:nvPr/>
        </p:nvSpPr>
        <p:spPr>
          <a:xfrm>
            <a:off x="7062282" y="6278684"/>
            <a:ext cx="5050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1. Rounded to 3rd decimal, Average AUC in backup</a:t>
            </a:r>
          </a:p>
          <a:p>
            <a:r>
              <a:rPr lang="en-US" sz="1200" b="1" dirty="0"/>
              <a:t>2. Min: Minimum requested by services (100 images/class)</a:t>
            </a:r>
          </a:p>
          <a:p>
            <a:r>
              <a:rPr lang="en-US" sz="1200" b="1" dirty="0"/>
              <a:t>3. Transfer Learning: Resnet-50 architecture pre-trained + variants</a:t>
            </a:r>
          </a:p>
        </p:txBody>
      </p:sp>
    </p:spTree>
    <p:extLst>
      <p:ext uri="{BB962C8B-B14F-4D97-AF65-F5344CB8AC3E}">
        <p14:creationId xmlns:p14="http://schemas.microsoft.com/office/powerpoint/2010/main" val="1482394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alphaModFix amt="1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-32582"/>
            <a:ext cx="10772775" cy="735315"/>
          </a:xfrm>
        </p:spPr>
        <p:txBody>
          <a:bodyPr/>
          <a:lstStyle/>
          <a:p>
            <a:r>
              <a:rPr lang="en-US" dirty="0"/>
              <a:t>Usability Comparison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BBDB859-7CF4-EE49-B99C-9B40D712DF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763271"/>
              </p:ext>
            </p:extLst>
          </p:nvPr>
        </p:nvGraphicFramePr>
        <p:xfrm>
          <a:off x="207564" y="702733"/>
          <a:ext cx="11823474" cy="57984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2476">
                  <a:extLst>
                    <a:ext uri="{9D8B030D-6E8A-4147-A177-3AD203B41FA5}">
                      <a16:colId xmlns:a16="http://schemas.microsoft.com/office/drawing/2014/main" val="4203340348"/>
                    </a:ext>
                  </a:extLst>
                </a:gridCol>
                <a:gridCol w="1898682">
                  <a:extLst>
                    <a:ext uri="{9D8B030D-6E8A-4147-A177-3AD203B41FA5}">
                      <a16:colId xmlns:a16="http://schemas.microsoft.com/office/drawing/2014/main" val="381196138"/>
                    </a:ext>
                  </a:extLst>
                </a:gridCol>
                <a:gridCol w="1970579">
                  <a:extLst>
                    <a:ext uri="{9D8B030D-6E8A-4147-A177-3AD203B41FA5}">
                      <a16:colId xmlns:a16="http://schemas.microsoft.com/office/drawing/2014/main" val="1277722609"/>
                    </a:ext>
                  </a:extLst>
                </a:gridCol>
                <a:gridCol w="1970579">
                  <a:extLst>
                    <a:ext uri="{9D8B030D-6E8A-4147-A177-3AD203B41FA5}">
                      <a16:colId xmlns:a16="http://schemas.microsoft.com/office/drawing/2014/main" val="2126635210"/>
                    </a:ext>
                  </a:extLst>
                </a:gridCol>
                <a:gridCol w="1970579">
                  <a:extLst>
                    <a:ext uri="{9D8B030D-6E8A-4147-A177-3AD203B41FA5}">
                      <a16:colId xmlns:a16="http://schemas.microsoft.com/office/drawing/2014/main" val="738176859"/>
                    </a:ext>
                  </a:extLst>
                </a:gridCol>
                <a:gridCol w="1970579">
                  <a:extLst>
                    <a:ext uri="{9D8B030D-6E8A-4147-A177-3AD203B41FA5}">
                      <a16:colId xmlns:a16="http://schemas.microsoft.com/office/drawing/2014/main" val="2954200210"/>
                    </a:ext>
                  </a:extLst>
                </a:gridCol>
              </a:tblGrid>
              <a:tr h="483167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 AutoML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Clarifai</a:t>
                      </a:r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Salesforce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MS Azure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In-House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0869374"/>
                  </a:ext>
                </a:extLst>
              </a:tr>
              <a:tr h="394389">
                <a:tc>
                  <a:txBody>
                    <a:bodyPr/>
                    <a:lstStyle/>
                    <a:p>
                      <a:pPr algn="l"/>
                      <a:r>
                        <a:rPr lang="en-US" b="1" i="1" dirty="0">
                          <a:solidFill>
                            <a:schemeClr val="bg1"/>
                          </a:solidFill>
                        </a:rPr>
                        <a:t>Cost (per 10K) </a:t>
                      </a:r>
                      <a:r>
                        <a:rPr lang="en-US" b="1" i="1" baseline="300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b="1" i="1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$30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F2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$44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$40 </a:t>
                      </a:r>
                      <a:r>
                        <a:rPr lang="en-US" sz="1600" baseline="30000" dirty="0"/>
                        <a:t>2</a:t>
                      </a:r>
                      <a:endParaRPr lang="en-US" sz="1600" dirty="0"/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$14 </a:t>
                      </a:r>
                      <a:r>
                        <a:rPr lang="en-US" sz="1600" baseline="30000" dirty="0"/>
                        <a:t>3</a:t>
                      </a:r>
                      <a:endParaRPr lang="en-US" sz="1600" dirty="0"/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F2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“Free”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F2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712645"/>
                  </a:ext>
                </a:extLst>
              </a:tr>
              <a:tr h="548960">
                <a:tc>
                  <a:txBody>
                    <a:bodyPr/>
                    <a:lstStyle/>
                    <a:p>
                      <a:pPr algn="l"/>
                      <a:r>
                        <a:rPr lang="en-US" b="1" i="1" dirty="0">
                          <a:solidFill>
                            <a:schemeClr val="bg1"/>
                          </a:solidFill>
                        </a:rPr>
                        <a:t>Human Labeling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$35 / 1000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F2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None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8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None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8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None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8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N/A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8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7825632"/>
                  </a:ext>
                </a:extLst>
              </a:tr>
              <a:tr h="394389">
                <a:tc>
                  <a:txBody>
                    <a:bodyPr/>
                    <a:lstStyle/>
                    <a:p>
                      <a:pPr algn="l"/>
                      <a:r>
                        <a:rPr lang="en-US" b="1" i="1" dirty="0">
                          <a:solidFill>
                            <a:schemeClr val="bg1"/>
                          </a:solidFill>
                        </a:rPr>
                        <a:t>User Interface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Limited </a:t>
                      </a:r>
                      <a:r>
                        <a:rPr lang="en-US" sz="1600" dirty="0" err="1"/>
                        <a:t>Nav</a:t>
                      </a:r>
                      <a:endParaRPr lang="en-US" sz="1600" dirty="0"/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Very fast, smooth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F2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None out of box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8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Limited </a:t>
                      </a:r>
                      <a:r>
                        <a:rPr lang="en-US" sz="1600" dirty="0" err="1"/>
                        <a:t>Nav</a:t>
                      </a:r>
                      <a:endParaRPr lang="en-US" sz="1600" dirty="0"/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Manual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8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281419"/>
                  </a:ext>
                </a:extLst>
              </a:tr>
              <a:tr h="394389">
                <a:tc>
                  <a:txBody>
                    <a:bodyPr/>
                    <a:lstStyle/>
                    <a:p>
                      <a:pPr algn="l"/>
                      <a:r>
                        <a:rPr lang="en-US" b="1" i="1" dirty="0">
                          <a:solidFill>
                            <a:schemeClr val="bg1"/>
                          </a:solidFill>
                        </a:rPr>
                        <a:t>Deployment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Auto Endpoint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F2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Auto Endpoint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F2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Auto Endpoint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F2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Auto Endpoint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F2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Manual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8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05188"/>
                  </a:ext>
                </a:extLst>
              </a:tr>
              <a:tr h="483167">
                <a:tc>
                  <a:txBody>
                    <a:bodyPr/>
                    <a:lstStyle/>
                    <a:p>
                      <a:pPr algn="l"/>
                      <a:r>
                        <a:rPr lang="en-US" b="1" i="1" dirty="0">
                          <a:solidFill>
                            <a:schemeClr val="bg1"/>
                          </a:solidFill>
                        </a:rPr>
                        <a:t>Platform Svc.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N/A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N/A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F2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F2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N/A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392185"/>
                  </a:ext>
                </a:extLst>
              </a:tr>
              <a:tr h="540348">
                <a:tc>
                  <a:txBody>
                    <a:bodyPr/>
                    <a:lstStyle/>
                    <a:p>
                      <a:pPr algn="l"/>
                      <a:r>
                        <a:rPr lang="en-US" b="1" i="1" dirty="0">
                          <a:solidFill>
                            <a:schemeClr val="bg1"/>
                          </a:solidFill>
                        </a:rPr>
                        <a:t>Time to Results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~2 </a:t>
                      </a:r>
                      <a:r>
                        <a:rPr lang="en-US" sz="1600" dirty="0" err="1"/>
                        <a:t>hr</a:t>
                      </a:r>
                      <a:endParaRPr lang="en-US" sz="1600" dirty="0"/>
                    </a:p>
                    <a:p>
                      <a:pPr algn="ctr"/>
                      <a:r>
                        <a:rPr lang="en-US" sz="1600" dirty="0"/>
                        <a:t>Slower train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~0.5 </a:t>
                      </a:r>
                      <a:r>
                        <a:rPr lang="en-US" sz="1600" dirty="0" err="1"/>
                        <a:t>hr</a:t>
                      </a:r>
                      <a:endParaRPr lang="en-US" sz="1600" dirty="0"/>
                    </a:p>
                    <a:p>
                      <a:pPr algn="ctr"/>
                      <a:r>
                        <a:rPr lang="en-US" sz="1600" dirty="0"/>
                        <a:t>Clean API &amp; binding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F2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~3 </a:t>
                      </a:r>
                      <a:r>
                        <a:rPr lang="en-US" sz="1600" dirty="0" err="1"/>
                        <a:t>hr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API ramp-up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~6 </a:t>
                      </a:r>
                      <a:r>
                        <a:rPr lang="en-US" sz="1600" dirty="0" err="1"/>
                        <a:t>hr</a:t>
                      </a:r>
                      <a:endParaRPr lang="en-US" sz="1600" dirty="0"/>
                    </a:p>
                    <a:p>
                      <a:pPr algn="ctr"/>
                      <a:r>
                        <a:rPr lang="en-US" sz="1600" dirty="0"/>
                        <a:t>API ramp-up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Variable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572361"/>
                  </a:ext>
                </a:extLst>
              </a:tr>
              <a:tr h="394389">
                <a:tc>
                  <a:txBody>
                    <a:bodyPr/>
                    <a:lstStyle/>
                    <a:p>
                      <a:pPr algn="l"/>
                      <a:r>
                        <a:rPr lang="en-US" b="1" i="1" dirty="0">
                          <a:solidFill>
                            <a:schemeClr val="bg1"/>
                          </a:solidFill>
                        </a:rPr>
                        <a:t>Data Audit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Moderate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Fast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F2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None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8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Moderate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Manual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8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052336"/>
                  </a:ext>
                </a:extLst>
              </a:tr>
              <a:tr h="548960">
                <a:tc>
                  <a:txBody>
                    <a:bodyPr/>
                    <a:lstStyle/>
                    <a:p>
                      <a:pPr algn="l"/>
                      <a:r>
                        <a:rPr lang="en-US" b="1" i="1" dirty="0">
                          <a:solidFill>
                            <a:schemeClr val="bg1"/>
                          </a:solidFill>
                        </a:rPr>
                        <a:t>Feedback Loop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None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8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Rapid Retrain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F2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None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8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Manual, but avail.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Manual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8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917326"/>
                  </a:ext>
                </a:extLst>
              </a:tr>
              <a:tr h="394389">
                <a:tc>
                  <a:txBody>
                    <a:bodyPr/>
                    <a:lstStyle/>
                    <a:p>
                      <a:pPr algn="l"/>
                      <a:r>
                        <a:rPr lang="en-US" b="1" i="1" dirty="0">
                          <a:solidFill>
                            <a:schemeClr val="bg1"/>
                          </a:solidFill>
                        </a:rPr>
                        <a:t>API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REST, No libs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REST+Python</a:t>
                      </a:r>
                      <a:endParaRPr lang="en-US" sz="1600" dirty="0"/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F2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REST, No libs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REST, No libs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Manual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8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069702"/>
                  </a:ext>
                </a:extLst>
              </a:tr>
              <a:tr h="394389">
                <a:tc>
                  <a:txBody>
                    <a:bodyPr/>
                    <a:lstStyle/>
                    <a:p>
                      <a:pPr algn="l"/>
                      <a:r>
                        <a:rPr lang="en-US" b="1" i="1" dirty="0">
                          <a:solidFill>
                            <a:schemeClr val="bg1"/>
                          </a:solidFill>
                        </a:rPr>
                        <a:t>Transparency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NAS-Net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F2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 unpublished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8B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Model unpublished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8B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Model unpublished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8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Open Source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F2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381599"/>
                  </a:ext>
                </a:extLst>
              </a:tr>
              <a:tr h="394389">
                <a:tc>
                  <a:txBody>
                    <a:bodyPr/>
                    <a:lstStyle/>
                    <a:p>
                      <a:pPr algn="l"/>
                      <a:r>
                        <a:rPr lang="en-US" b="1" i="1" dirty="0">
                          <a:solidFill>
                            <a:schemeClr val="bg1"/>
                          </a:solidFill>
                        </a:rPr>
                        <a:t>Support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Email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Chat + Email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F2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Email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Email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None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8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814548"/>
                  </a:ext>
                </a:extLst>
              </a:tr>
              <a:tr h="394389">
                <a:tc>
                  <a:txBody>
                    <a:bodyPr/>
                    <a:lstStyle/>
                    <a:p>
                      <a:pPr algn="l"/>
                      <a:r>
                        <a:rPr lang="en-US" b="1" i="1" dirty="0">
                          <a:solidFill>
                            <a:schemeClr val="bg1"/>
                          </a:solidFill>
                        </a:rPr>
                        <a:t>Mobile Support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None known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8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Apple/Android SDK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Apple/Android SDK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Direct Export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F2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Direct Export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F2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4729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9297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447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83" y="251146"/>
            <a:ext cx="10772775" cy="735315"/>
          </a:xfrm>
        </p:spPr>
        <p:txBody>
          <a:bodyPr/>
          <a:lstStyle/>
          <a:p>
            <a:r>
              <a:rPr lang="en-US" dirty="0"/>
              <a:t>Benefits for Data Scientists and Researchers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0F2677-B0D3-8A44-ADEB-3DFD42298832}"/>
              </a:ext>
            </a:extLst>
          </p:cNvPr>
          <p:cNvSpPr/>
          <p:nvPr/>
        </p:nvSpPr>
        <p:spPr>
          <a:xfrm>
            <a:off x="6592462" y="3932467"/>
            <a:ext cx="48360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Rapid Audit &amp; Visualization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4E0A28-A1B8-E846-8259-BD4F9172C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872" y="2050485"/>
            <a:ext cx="3342668" cy="3210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07A401-F369-B244-A046-3A839AA82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872" y="2512113"/>
            <a:ext cx="4929938" cy="7723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268C631-9AB5-3948-A562-023CC0AFA4FF}"/>
              </a:ext>
            </a:extLst>
          </p:cNvPr>
          <p:cNvSpPr/>
          <p:nvPr/>
        </p:nvSpPr>
        <p:spPr>
          <a:xfrm>
            <a:off x="6699641" y="1223967"/>
            <a:ext cx="29803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Human Labeling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2756D1-D6AE-CC43-B448-840C7E030135}"/>
              </a:ext>
            </a:extLst>
          </p:cNvPr>
          <p:cNvSpPr/>
          <p:nvPr/>
        </p:nvSpPr>
        <p:spPr>
          <a:xfrm>
            <a:off x="571872" y="1411834"/>
            <a:ext cx="26821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Benchmarking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887615D-4FA4-2148-941D-50516295E7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224" y="3434447"/>
            <a:ext cx="3130683" cy="28636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5DA04E-5D09-7847-BDAC-ECEC8D0AB29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75314" y="1886680"/>
            <a:ext cx="3670300" cy="19889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218F2A-3409-F046-A25A-EAB5FB4FD2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6540" y="4793407"/>
            <a:ext cx="3747141" cy="9100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05169F-EF13-F545-840B-9C237B5720D0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6166" y="4455687"/>
            <a:ext cx="1005881" cy="223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218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487"/>
            <a:ext cx="1219200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109" y="304265"/>
            <a:ext cx="10772775" cy="735315"/>
          </a:xfrm>
        </p:spPr>
        <p:txBody>
          <a:bodyPr/>
          <a:lstStyle/>
          <a:p>
            <a:r>
              <a:rPr lang="en-US" dirty="0"/>
              <a:t>What’s Missing Today for Target Audience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109" y="1392046"/>
            <a:ext cx="5066597" cy="4581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/>
              <a:t>Preprocessing Assistance &amp; </a:t>
            </a:r>
            <a:r>
              <a:rPr lang="en-US" sz="2800" b="1" dirty="0" err="1"/>
              <a:t>Explainability</a:t>
            </a:r>
            <a:endParaRPr lang="en-US" sz="2800" dirty="0"/>
          </a:p>
        </p:txBody>
      </p:sp>
      <p:pic>
        <p:nvPicPr>
          <p:cNvPr id="2050" name="Picture 2" descr="0.983 stripes &#10;0.997 stnpes &#10;0.979 solid_color &#10;0.999 stripes &#10;0.912 solid_COJ0r &#10;0.990 stripes ">
            <a:extLst>
              <a:ext uri="{FF2B5EF4-FFF2-40B4-BE49-F238E27FC236}">
                <a16:creationId xmlns:a16="http://schemas.microsoft.com/office/drawing/2014/main" id="{4F0C054D-87D9-D94F-A847-04DF99E9B4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36994" y="2603230"/>
            <a:ext cx="1589669" cy="29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0.983 stripes &#10;0.997 stnpes &#10;0.979 solid_color &#10;0.999 stripes &#10;0.912 solid_COJ0r &#10;0.990 stripes ">
            <a:extLst>
              <a:ext uri="{FF2B5EF4-FFF2-40B4-BE49-F238E27FC236}">
                <a16:creationId xmlns:a16="http://schemas.microsoft.com/office/drawing/2014/main" id="{91A86CBD-452B-A840-91D1-DD9E7AF984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60394" y="2471455"/>
            <a:ext cx="898738" cy="170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0.983 stripes &#10;0.997 stnpes &#10;0.979 solid_color &#10;0.999 stripes &#10;0.912 solid_COJ0r &#10;0.990 stripes ">
            <a:extLst>
              <a:ext uri="{FF2B5EF4-FFF2-40B4-BE49-F238E27FC236}">
                <a16:creationId xmlns:a16="http://schemas.microsoft.com/office/drawing/2014/main" id="{16B131A6-B38F-CE41-BCC1-BD4A22C2AA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43951" y="4329504"/>
            <a:ext cx="2422187" cy="188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E14D33-BEB9-6B40-A08E-97409D9ED209}"/>
              </a:ext>
            </a:extLst>
          </p:cNvPr>
          <p:cNvSpPr txBox="1"/>
          <p:nvPr/>
        </p:nvSpPr>
        <p:spPr>
          <a:xfrm>
            <a:off x="3360394" y="3900876"/>
            <a:ext cx="220331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0.912 </a:t>
            </a:r>
            <a:r>
              <a:rPr lang="en-US" b="1" dirty="0" err="1"/>
              <a:t>solid_color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6ECCFC-C437-6E4F-91EC-BD9BD792D739}"/>
              </a:ext>
            </a:extLst>
          </p:cNvPr>
          <p:cNvSpPr txBox="1"/>
          <p:nvPr/>
        </p:nvSpPr>
        <p:spPr>
          <a:xfrm>
            <a:off x="664614" y="5030184"/>
            <a:ext cx="220331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0.851 </a:t>
            </a:r>
            <a:r>
              <a:rPr lang="en-US" b="1" dirty="0" err="1"/>
              <a:t>solid_color</a:t>
            </a:r>
            <a:endParaRPr lang="en-US" b="1" dirty="0"/>
          </a:p>
          <a:p>
            <a:r>
              <a:rPr lang="en-US" b="1" dirty="0"/>
              <a:t>0.147 stripes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80BC60-802D-8049-8210-52188D73D162}"/>
              </a:ext>
            </a:extLst>
          </p:cNvPr>
          <p:cNvSpPr txBox="1"/>
          <p:nvPr/>
        </p:nvSpPr>
        <p:spPr>
          <a:xfrm>
            <a:off x="3178408" y="5854355"/>
            <a:ext cx="220331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0.990 stripes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24E5DB-0114-E646-AC39-711FCDE1F452}"/>
              </a:ext>
            </a:extLst>
          </p:cNvPr>
          <p:cNvSpPr/>
          <p:nvPr/>
        </p:nvSpPr>
        <p:spPr>
          <a:xfrm>
            <a:off x="1194192" y="2603230"/>
            <a:ext cx="1031132" cy="11420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43EE58A1-D301-FC4A-BCE6-17DBEBCDFB2D}"/>
              </a:ext>
            </a:extLst>
          </p:cNvPr>
          <p:cNvSpPr/>
          <p:nvPr/>
        </p:nvSpPr>
        <p:spPr>
          <a:xfrm>
            <a:off x="2284195" y="2702809"/>
            <a:ext cx="1076199" cy="34144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C01790-039E-9B4E-ABCD-EBD16BE251EA}"/>
              </a:ext>
            </a:extLst>
          </p:cNvPr>
          <p:cNvSpPr/>
          <p:nvPr/>
        </p:nvSpPr>
        <p:spPr>
          <a:xfrm>
            <a:off x="1020824" y="3615257"/>
            <a:ext cx="1576931" cy="713944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BED74A7A-9130-4440-8270-67EB69D65130}"/>
              </a:ext>
            </a:extLst>
          </p:cNvPr>
          <p:cNvSpPr/>
          <p:nvPr/>
        </p:nvSpPr>
        <p:spPr>
          <a:xfrm rot="1434565" flipV="1">
            <a:off x="2306622" y="4251889"/>
            <a:ext cx="1076199" cy="437014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018753-7342-EB40-9B3D-922A24B1C31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3588" y="4999027"/>
            <a:ext cx="1786752" cy="1000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59D950-99B9-1B43-A3C8-AAF4AE358B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7916" y="4981802"/>
            <a:ext cx="1936456" cy="990745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626E262F-0407-814D-8A88-CEF420506219}"/>
              </a:ext>
            </a:extLst>
          </p:cNvPr>
          <p:cNvSpPr/>
          <p:nvPr/>
        </p:nvSpPr>
        <p:spPr>
          <a:xfrm>
            <a:off x="8939214" y="5214181"/>
            <a:ext cx="549828" cy="5702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257C6C-5556-534D-8044-B5B5D61F4F22}"/>
              </a:ext>
            </a:extLst>
          </p:cNvPr>
          <p:cNvSpPr txBox="1"/>
          <p:nvPr/>
        </p:nvSpPr>
        <p:spPr>
          <a:xfrm>
            <a:off x="6968674" y="4629695"/>
            <a:ext cx="183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1 Hour Train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8941CD-DBF3-414E-9A2C-3C735AC3262A}"/>
              </a:ext>
            </a:extLst>
          </p:cNvPr>
          <p:cNvSpPr txBox="1"/>
          <p:nvPr/>
        </p:nvSpPr>
        <p:spPr>
          <a:xfrm>
            <a:off x="9494630" y="4577792"/>
            <a:ext cx="183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24 Hour Train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725963-8B15-E541-96FB-31CED7C6EAC3}"/>
              </a:ext>
            </a:extLst>
          </p:cNvPr>
          <p:cNvSpPr/>
          <p:nvPr/>
        </p:nvSpPr>
        <p:spPr>
          <a:xfrm>
            <a:off x="6866858" y="4407069"/>
            <a:ext cx="4926669" cy="18217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622947-D0E9-974B-B9AA-7E60B016806D}"/>
              </a:ext>
            </a:extLst>
          </p:cNvPr>
          <p:cNvSpPr/>
          <p:nvPr/>
        </p:nvSpPr>
        <p:spPr>
          <a:xfrm>
            <a:off x="7135618" y="3098445"/>
            <a:ext cx="438914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Identify Utility of Additional Training Time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D670D9-6F5A-4747-8657-DAE5617995D7}"/>
              </a:ext>
            </a:extLst>
          </p:cNvPr>
          <p:cNvSpPr/>
          <p:nvPr/>
        </p:nvSpPr>
        <p:spPr>
          <a:xfrm>
            <a:off x="483908" y="2255412"/>
            <a:ext cx="5418237" cy="39682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733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screen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134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Missing Today for Target Audience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0727A8-DB09-DE4C-A414-BB906131662B}"/>
              </a:ext>
            </a:extLst>
          </p:cNvPr>
          <p:cNvSpPr/>
          <p:nvPr/>
        </p:nvSpPr>
        <p:spPr>
          <a:xfrm>
            <a:off x="338725" y="1410112"/>
            <a:ext cx="61715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Identify What Type of Additional Data Improves Performance </a:t>
            </a:r>
            <a:endParaRPr 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8A4660-9719-354E-97C4-1A4FFF8460DB}"/>
              </a:ext>
            </a:extLst>
          </p:cNvPr>
          <p:cNvSpPr/>
          <p:nvPr/>
        </p:nvSpPr>
        <p:spPr>
          <a:xfrm>
            <a:off x="6339563" y="1616450"/>
            <a:ext cx="56092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&amp;    Feedback Driven Interaction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FE4426-BB71-9D44-BEFF-852AE5061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68" y="3023736"/>
            <a:ext cx="709916" cy="37193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114782-5030-4549-AC61-65AA6ED7B1C6}"/>
              </a:ext>
            </a:extLst>
          </p:cNvPr>
          <p:cNvSpPr txBox="1"/>
          <p:nvPr/>
        </p:nvSpPr>
        <p:spPr>
          <a:xfrm>
            <a:off x="-55515" y="2600392"/>
            <a:ext cx="353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“Beloved Dress” Product Images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3BED39-E0E2-4842-869E-FFA6497EF5B4}"/>
              </a:ext>
            </a:extLst>
          </p:cNvPr>
          <p:cNvSpPr txBox="1"/>
          <p:nvPr/>
        </p:nvSpPr>
        <p:spPr>
          <a:xfrm>
            <a:off x="3565124" y="3190678"/>
            <a:ext cx="3201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Dress Length Classifier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03A68AC2-3DBC-8744-9182-60708EA5BA0C}"/>
              </a:ext>
            </a:extLst>
          </p:cNvPr>
          <p:cNvSpPr/>
          <p:nvPr/>
        </p:nvSpPr>
        <p:spPr>
          <a:xfrm>
            <a:off x="1715784" y="3023736"/>
            <a:ext cx="359596" cy="264759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B153E73B-90B5-C245-8965-F8F851CC8E2F}"/>
              </a:ext>
            </a:extLst>
          </p:cNvPr>
          <p:cNvSpPr/>
          <p:nvPr/>
        </p:nvSpPr>
        <p:spPr>
          <a:xfrm>
            <a:off x="1715784" y="5810816"/>
            <a:ext cx="359596" cy="840052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4CAE35BB-0003-3C47-B7CF-D8B9C4714648}"/>
              </a:ext>
            </a:extLst>
          </p:cNvPr>
          <p:cNvSpPr/>
          <p:nvPr/>
        </p:nvSpPr>
        <p:spPr>
          <a:xfrm>
            <a:off x="3064925" y="4074838"/>
            <a:ext cx="719191" cy="4623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705E8BD-601F-1C45-B50D-BE768711A630}"/>
              </a:ext>
            </a:extLst>
          </p:cNvPr>
          <p:cNvSpPr/>
          <p:nvPr/>
        </p:nvSpPr>
        <p:spPr>
          <a:xfrm>
            <a:off x="3064926" y="5999673"/>
            <a:ext cx="2873538" cy="4623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53AA064-84FB-554A-A796-ED5FCE84AC9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475" y="4893681"/>
            <a:ext cx="554805" cy="8979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7916C3-2AAF-9648-AF8C-30888B0A7E6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0009" y="5810816"/>
            <a:ext cx="647271" cy="9041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5FB7D9-F5F0-DF4B-9766-5D51D26A41E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4163" y="3941042"/>
            <a:ext cx="475022" cy="7257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0E3923A-1B15-0146-9B6F-C92537CF152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79765" y="4011173"/>
            <a:ext cx="475022" cy="72572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F6E429C-D5AC-764C-A957-422B2FBE2E1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0863" y="4107800"/>
            <a:ext cx="475022" cy="72572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4FAE242-5DFF-5E49-BD71-F4EBAD0534F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7823" y="5860193"/>
            <a:ext cx="518003" cy="7906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EF8CC88-AEBF-8E45-A06E-CFA648A44106}"/>
              </a:ext>
            </a:extLst>
          </p:cNvPr>
          <p:cNvSpPr/>
          <p:nvPr/>
        </p:nvSpPr>
        <p:spPr>
          <a:xfrm>
            <a:off x="3804307" y="3775267"/>
            <a:ext cx="1650010" cy="9632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74F4AD-1AF1-2F49-A29C-4719AA7BDB8C}"/>
              </a:ext>
            </a:extLst>
          </p:cNvPr>
          <p:cNvSpPr/>
          <p:nvPr/>
        </p:nvSpPr>
        <p:spPr>
          <a:xfrm>
            <a:off x="5949089" y="5687616"/>
            <a:ext cx="1650010" cy="9632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</a:t>
            </a:r>
          </a:p>
        </p:txBody>
      </p:sp>
      <p:sp>
        <p:nvSpPr>
          <p:cNvPr id="26" name="Can 25">
            <a:extLst>
              <a:ext uri="{FF2B5EF4-FFF2-40B4-BE49-F238E27FC236}">
                <a16:creationId xmlns:a16="http://schemas.microsoft.com/office/drawing/2014/main" id="{CDB5B482-375E-424F-A8D6-F93D0C9E03E5}"/>
              </a:ext>
            </a:extLst>
          </p:cNvPr>
          <p:cNvSpPr/>
          <p:nvPr/>
        </p:nvSpPr>
        <p:spPr>
          <a:xfrm>
            <a:off x="6339563" y="3839763"/>
            <a:ext cx="696066" cy="89289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Model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676D7B29-B8BB-9642-958F-B26B97FF39E4}"/>
              </a:ext>
            </a:extLst>
          </p:cNvPr>
          <p:cNvSpPr/>
          <p:nvPr/>
        </p:nvSpPr>
        <p:spPr>
          <a:xfrm>
            <a:off x="5513043" y="4072733"/>
            <a:ext cx="719191" cy="4623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97565A1D-B2A1-6D4D-A8CE-26AC56DEE566}"/>
              </a:ext>
            </a:extLst>
          </p:cNvPr>
          <p:cNvSpPr/>
          <p:nvPr/>
        </p:nvSpPr>
        <p:spPr>
          <a:xfrm rot="5400000">
            <a:off x="6245666" y="5183635"/>
            <a:ext cx="823743" cy="123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3778200-7FF7-9F41-85A8-90E59F3ECB85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4512" y="3375344"/>
            <a:ext cx="2145639" cy="3275524"/>
          </a:xfrm>
          <a:prstGeom prst="rect">
            <a:avLst/>
          </a:prstGeom>
        </p:spPr>
      </p:pic>
      <p:sp>
        <p:nvSpPr>
          <p:cNvPr id="34" name="Right Arrow 33">
            <a:extLst>
              <a:ext uri="{FF2B5EF4-FFF2-40B4-BE49-F238E27FC236}">
                <a16:creationId xmlns:a16="http://schemas.microsoft.com/office/drawing/2014/main" id="{F5FF6B6D-0EFA-0642-A5F6-B8E9204D4CD1}"/>
              </a:ext>
            </a:extLst>
          </p:cNvPr>
          <p:cNvSpPr/>
          <p:nvPr/>
        </p:nvSpPr>
        <p:spPr>
          <a:xfrm>
            <a:off x="7711584" y="6045593"/>
            <a:ext cx="466663" cy="1852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ABA5D97F-6B01-FB44-A1A7-0F9AAF2C9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569299"/>
              </p:ext>
            </p:extLst>
          </p:nvPr>
        </p:nvGraphicFramePr>
        <p:xfrm>
          <a:off x="9431189" y="2884495"/>
          <a:ext cx="1882454" cy="14630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41227">
                  <a:extLst>
                    <a:ext uri="{9D8B030D-6E8A-4147-A177-3AD203B41FA5}">
                      <a16:colId xmlns:a16="http://schemas.microsoft.com/office/drawing/2014/main" val="1514640328"/>
                    </a:ext>
                  </a:extLst>
                </a:gridCol>
                <a:gridCol w="941227">
                  <a:extLst>
                    <a:ext uri="{9D8B030D-6E8A-4147-A177-3AD203B41FA5}">
                      <a16:colId xmlns:a16="http://schemas.microsoft.com/office/drawing/2014/main" val="3099756340"/>
                    </a:ext>
                  </a:extLst>
                </a:gridCol>
              </a:tblGrid>
              <a:tr h="245729">
                <a:tc>
                  <a:txBody>
                    <a:bodyPr/>
                    <a:lstStyle/>
                    <a:p>
                      <a:r>
                        <a:rPr lang="en-US" dirty="0"/>
                        <a:t>Length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Score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13192271"/>
                  </a:ext>
                </a:extLst>
              </a:tr>
              <a:tr h="245729">
                <a:tc>
                  <a:txBody>
                    <a:bodyPr/>
                    <a:lstStyle/>
                    <a:p>
                      <a:r>
                        <a:rPr lang="en-US" dirty="0"/>
                        <a:t>Mini</a:t>
                      </a:r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</a:t>
                      </a:r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879498"/>
                  </a:ext>
                </a:extLst>
              </a:tr>
              <a:tr h="245729">
                <a:tc>
                  <a:txBody>
                    <a:bodyPr/>
                    <a:lstStyle/>
                    <a:p>
                      <a:r>
                        <a:rPr lang="en-US" dirty="0"/>
                        <a:t>Midi</a:t>
                      </a:r>
                    </a:p>
                  </a:txBody>
                  <a:tcPr marL="45720" marR="45720">
                    <a:solidFill>
                      <a:srgbClr val="FFFDA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</a:t>
                      </a:r>
                    </a:p>
                  </a:txBody>
                  <a:tcPr marL="45720" marR="45720">
                    <a:solidFill>
                      <a:srgbClr val="FFFD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2838"/>
                  </a:ext>
                </a:extLst>
              </a:tr>
              <a:tr h="245729">
                <a:tc>
                  <a:txBody>
                    <a:bodyPr/>
                    <a:lstStyle/>
                    <a:p>
                      <a:r>
                        <a:rPr lang="en-US" dirty="0"/>
                        <a:t>Maxi</a:t>
                      </a:r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0.13</a:t>
                      </a:r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7198238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CF416FB4-0AB9-9C4A-9E32-31319353C6B8}"/>
              </a:ext>
            </a:extLst>
          </p:cNvPr>
          <p:cNvSpPr txBox="1"/>
          <p:nvPr/>
        </p:nvSpPr>
        <p:spPr>
          <a:xfrm>
            <a:off x="11241386" y="3426398"/>
            <a:ext cx="1130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(?)</a:t>
            </a:r>
            <a:endParaRPr lang="en-US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79E18A2-6647-544D-B1A3-50556EB7624E}"/>
              </a:ext>
            </a:extLst>
          </p:cNvPr>
          <p:cNvSpPr txBox="1"/>
          <p:nvPr/>
        </p:nvSpPr>
        <p:spPr>
          <a:xfrm>
            <a:off x="7886263" y="2884495"/>
            <a:ext cx="3201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Predictions</a:t>
            </a:r>
          </a:p>
        </p:txBody>
      </p:sp>
    </p:spTree>
    <p:extLst>
      <p:ext uri="{BB962C8B-B14F-4D97-AF65-F5344CB8AC3E}">
        <p14:creationId xmlns:p14="http://schemas.microsoft.com/office/powerpoint/2010/main" val="1040183823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URBN">
      <a:dk1>
        <a:sysClr val="windowText" lastClr="000000"/>
      </a:dk1>
      <a:lt1>
        <a:sysClr val="window" lastClr="FFFFFF"/>
      </a:lt1>
      <a:dk2>
        <a:srgbClr val="242852"/>
      </a:dk2>
      <a:lt2>
        <a:srgbClr val="9BC7CE"/>
      </a:lt2>
      <a:accent1>
        <a:srgbClr val="1F5577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">
      <a:majorFont>
        <a:latin typeface="Rockwell"/>
        <a:ea typeface=""/>
        <a:cs typeface=""/>
      </a:majorFont>
      <a:minorFont>
        <a:latin typeface="Arial"/>
        <a:ea typeface=""/>
        <a:cs typeface="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17585</TotalTime>
  <Words>2205</Words>
  <Application>Microsoft Macintosh PowerPoint</Application>
  <PresentationFormat>Widescreen</PresentationFormat>
  <Paragraphs>491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Copperplate</vt:lpstr>
      <vt:lpstr>Courier</vt:lpstr>
      <vt:lpstr>Rockwell</vt:lpstr>
      <vt:lpstr>Times New Roman</vt:lpstr>
      <vt:lpstr>Metropolitan</vt:lpstr>
      <vt:lpstr>URBN Data Science</vt:lpstr>
      <vt:lpstr>About URBN</vt:lpstr>
      <vt:lpstr>Custom Vision Services</vt:lpstr>
      <vt:lpstr>Experiment Datasets (A) Full datasets (shown) (B) Min allowed (100 training samples / class)</vt:lpstr>
      <vt:lpstr>Performance Comparison Classification Accuracy 1</vt:lpstr>
      <vt:lpstr>Usability Comparison</vt:lpstr>
      <vt:lpstr>Benefits for Data Scientists and Researchers</vt:lpstr>
      <vt:lpstr>What’s Missing Today for Target Audience</vt:lpstr>
      <vt:lpstr>What’s Missing Today for Target Audience</vt:lpstr>
      <vt:lpstr>Custom Vision Model Conclusions</vt:lpstr>
      <vt:lpstr>BACKUP</vt:lpstr>
      <vt:lpstr>Related Work</vt:lpstr>
      <vt:lpstr>Performance Comparison Average AUC 1</vt:lpstr>
      <vt:lpstr>Automated Fashion Product Attribution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 Analytics FY19</dc:title>
  <dc:creator>Julie Albers</dc:creator>
  <cp:lastModifiedBy>Tom Szumowski</cp:lastModifiedBy>
  <cp:revision>164</cp:revision>
  <dcterms:created xsi:type="dcterms:W3CDTF">2018-03-15T23:19:45Z</dcterms:created>
  <dcterms:modified xsi:type="dcterms:W3CDTF">2018-09-17T17:51:51Z</dcterms:modified>
</cp:coreProperties>
</file>